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4" r:id="rId2"/>
    <p:sldId id="278" r:id="rId3"/>
    <p:sldId id="326" r:id="rId4"/>
    <p:sldId id="279" r:id="rId5"/>
    <p:sldId id="307" r:id="rId6"/>
    <p:sldId id="341" r:id="rId7"/>
    <p:sldId id="321" r:id="rId8"/>
    <p:sldId id="337" r:id="rId9"/>
    <p:sldId id="339" r:id="rId10"/>
    <p:sldId id="275" r:id="rId11"/>
    <p:sldId id="345" r:id="rId12"/>
    <p:sldId id="347" r:id="rId13"/>
    <p:sldId id="351" r:id="rId14"/>
    <p:sldId id="346" r:id="rId15"/>
    <p:sldId id="352" r:id="rId16"/>
    <p:sldId id="348" r:id="rId17"/>
    <p:sldId id="349" r:id="rId18"/>
    <p:sldId id="35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FFFF"/>
    <a:srgbClr val="660033"/>
    <a:srgbClr val="000099"/>
    <a:srgbClr val="0000CC"/>
    <a:srgbClr val="006600"/>
    <a:srgbClr val="0099FF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12" autoAdjust="0"/>
    <p:restoredTop sz="94572" autoAdjust="0"/>
  </p:normalViewPr>
  <p:slideViewPr>
    <p:cSldViewPr>
      <p:cViewPr varScale="1">
        <p:scale>
          <a:sx n="41" d="100"/>
          <a:sy n="41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BD7D11-1688-4B4A-973B-6A666E71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1E65F-4AF2-422D-8088-A1AB422A1F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17285-0004-4860-AD25-C493CBB42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BE5D2-9C36-4E89-8F52-7764F0963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E0B4-8D8F-4A79-B0E1-459EBAC42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F2BD-CD1C-4933-8B27-FE8E0E527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FB989-DC8B-4E15-ABB7-023780B91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DC5B-E073-4F74-A6CB-AE8A6AD8D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4C058-FC18-49F6-89DA-503A590BC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1CC6-C8A7-4548-B3B9-15994DC79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036F-193B-4891-924B-56690E43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5B244-4C21-4E9D-B8A2-0024AAEF9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49A8-05F9-42C0-98EF-8FAFD993F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rgbClr val="FF99C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5D6FD3-0265-4D45-BC56-60CBCE202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titled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62200" y="0"/>
            <a:ext cx="11506200" cy="7162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 rot="242975">
            <a:off x="304800" y="228600"/>
            <a:ext cx="8307388" cy="403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 -Lớp 5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 Border 0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5800" y="1905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CC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>
              <a:solidFill>
                <a:srgbClr val="990000"/>
              </a:solidFill>
            </a:endParaRPr>
          </a:p>
        </p:txBody>
      </p:sp>
      <p:pic>
        <p:nvPicPr>
          <p:cNvPr id="24583" name="Picture 7" descr="imag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295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2292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295400" y="2819400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>
                <a:solidFill>
                  <a:srgbClr val="0000CC"/>
                </a:solidFill>
              </a:rPr>
              <a:t>Điền dấu =,&gt;, &lt;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100kg bông   …….. 100 kg đá.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2362200" y="44958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</a:t>
            </a:r>
            <a:r>
              <a:rPr lang="en-US" sz="3200">
                <a:solidFill>
                  <a:srgbClr val="FF0000"/>
                </a:solidFill>
              </a:rPr>
              <a:t>=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</p:childTnLst>
        </p:cTn>
      </p:par>
    </p:tnLst>
    <p:bldLst>
      <p:bldP spid="107526" grpId="0" animBg="1"/>
      <p:bldP spid="107528" grpId="0" animBg="1"/>
      <p:bldP spid="107529" grpId="0" animBg="1"/>
      <p:bldP spid="107530" grpId="0" animBg="1"/>
      <p:bldP spid="107531" grpId="0" animBg="1"/>
      <p:bldP spid="107532" grpId="0" animBg="1"/>
      <p:bldP spid="107533" grpId="0"/>
      <p:bldP spid="107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524000" y="2743200"/>
            <a:ext cx="708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Mua một cân thịt là  mua bao nhiêu?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1600200" y="42672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1kg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9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0"/>
                  </p:tgtEl>
                </p:cond>
              </p:nextCondLst>
            </p:seq>
          </p:childTnLst>
        </p:cTn>
      </p:par>
    </p:tnLst>
    <p:bldLst>
      <p:bldP spid="109571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3670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51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990600" y="26670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Trong thực tế mua 1 </a:t>
            </a:r>
            <a:r>
              <a:rPr lang="en-US" sz="3200" i="1">
                <a:solidFill>
                  <a:srgbClr val="FF0000"/>
                </a:solidFill>
              </a:rPr>
              <a:t>lạng</a:t>
            </a:r>
            <a:r>
              <a:rPr lang="en-US" sz="3200"/>
              <a:t> thịt, theo em </a:t>
            </a:r>
            <a:r>
              <a:rPr lang="en-US" sz="3200" i="1">
                <a:solidFill>
                  <a:srgbClr val="FF0000"/>
                </a:solidFill>
              </a:rPr>
              <a:t>lạng </a:t>
            </a:r>
            <a:r>
              <a:rPr lang="en-US" sz="3200"/>
              <a:t>là đơn vị đo độ dài hay đo khối lượng?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447800" y="49530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Khối lượng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3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6"/>
                  </p:tgtEl>
                </p:cond>
              </p:nextCondLst>
            </p:seq>
          </p:childTnLst>
        </p:cTn>
      </p:par>
    </p:tnLst>
    <p:bldLst>
      <p:bldP spid="113667" grpId="0" animBg="1"/>
      <p:bldP spid="113669" grpId="0" animBg="1"/>
      <p:bldP spid="113670" grpId="0" animBg="1"/>
      <p:bldP spid="113671" grpId="0" animBg="1"/>
      <p:bldP spid="113672" grpId="0" animBg="1"/>
      <p:bldP spid="113673" grpId="0" animBg="1"/>
      <p:bldP spid="113675" grpId="0"/>
      <p:bldP spid="113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371600" y="2743200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lạng tương ứng là bao nhiêu ……?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600200" y="4268788"/>
            <a:ext cx="541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1hg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8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6"/>
                  </p:tgtEl>
                </p:cond>
              </p:nextCondLst>
            </p:seq>
          </p:childTnLst>
        </p:cTn>
      </p:par>
    </p:tnLst>
    <p:bldLst>
      <p:bldP spid="108547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/>
      <p:bldP spid="108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1371600" y="2743200"/>
            <a:ext cx="533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Mua 5 lạng thịt là mua ……?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1600200" y="35814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5hg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4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0"/>
                  </p:tgtEl>
                </p:cond>
              </p:nextCondLst>
            </p:seq>
          </p:childTnLst>
        </p:cTn>
      </p:par>
    </p:tnLst>
    <p:bldLst>
      <p:bldP spid="114691" grpId="0" animBg="1"/>
      <p:bldP spid="114693" grpId="0" animBg="1"/>
      <p:bldP spid="114694" grpId="0" animBg="1"/>
      <p:bldP spid="114695" grpId="0" animBg="1"/>
      <p:bldP spid="114696" grpId="0" animBg="1"/>
      <p:bldP spid="114697" grpId="0" animBg="1"/>
      <p:bldP spid="114698" grpId="0"/>
      <p:bldP spid="1146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990600" y="2133600"/>
            <a:ext cx="548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Trong bảng đơn vị đo khối lượng đứng liền trước kg là đơn vị nào?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1295400" y="42672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Yến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0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4"/>
                  </p:tgtEl>
                </p:cond>
              </p:nextCondLst>
            </p:seq>
          </p:childTnLst>
        </p:cTn>
      </p:par>
    </p:tnLst>
    <p:bldLst>
      <p:bldP spid="110595" grpId="0" animBg="1"/>
      <p:bldP spid="110597" grpId="0" animBg="1"/>
      <p:bldP spid="110598" grpId="0" animBg="1"/>
      <p:bldP spid="110599" grpId="0" animBg="1"/>
      <p:bldP spid="110600" grpId="0" animBg="1"/>
      <p:bldP spid="110601" grpId="0" animBg="1"/>
      <p:bldP spid="110602" grpId="0"/>
      <p:bldP spid="1106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1622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1625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6781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Bố mua đinh 5 </a:t>
            </a:r>
            <a:r>
              <a:rPr lang="en-US" sz="3200" i="1">
                <a:solidFill>
                  <a:srgbClr val="FF0000"/>
                </a:solidFill>
              </a:rPr>
              <a:t>phân</a:t>
            </a:r>
            <a:r>
              <a:rPr lang="en-US" sz="3200"/>
              <a:t> về đóng đồ, trong thực tế </a:t>
            </a:r>
            <a:r>
              <a:rPr lang="en-US" sz="3200">
                <a:solidFill>
                  <a:srgbClr val="FF0000"/>
                </a:solidFill>
              </a:rPr>
              <a:t>phân</a:t>
            </a:r>
            <a:r>
              <a:rPr lang="en-US" sz="3200"/>
              <a:t> là đơn vị đo độ dài hay đo khối lượng?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1219200" y="4876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Đo độ dài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</p:childTnLst>
        </p:cTn>
      </p:par>
    </p:tnLst>
    <p:bldLst>
      <p:bldP spid="111619" grpId="0" animBg="1"/>
      <p:bldP spid="111621" grpId="0" animBg="1"/>
      <p:bldP spid="111622" grpId="0" animBg="1"/>
      <p:bldP spid="111623" grpId="0" animBg="1"/>
      <p:bldP spid="111624" grpId="0" animBg="1"/>
      <p:bldP spid="111625" grpId="0" animBg="1"/>
      <p:bldP spid="111626" grpId="0"/>
      <p:bldP spid="111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ChangeArrowheads="1"/>
          </p:cNvSpPr>
          <p:nvPr/>
        </p:nvSpPr>
        <p:spPr bwMode="auto">
          <a:xfrm>
            <a:off x="6172200" y="6096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0:1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0:0</a:t>
            </a: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0:2</a:t>
            </a: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0:3</a:t>
            </a:r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0:4</a:t>
            </a:r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0:5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6248400" y="1524000"/>
            <a:ext cx="990600" cy="685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0:6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1066800" y="2895600"/>
            <a:ext cx="5867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</a:t>
            </a:r>
            <a:r>
              <a:rPr lang="en-US" sz="3200">
                <a:solidFill>
                  <a:srgbClr val="FF0000"/>
                </a:solidFill>
              </a:rPr>
              <a:t>phân</a:t>
            </a:r>
            <a:r>
              <a:rPr lang="en-US" sz="3200"/>
              <a:t> tương ứng với đơn vị đo nào trong bảng đơn vị đo độ dài: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066800" y="48768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cm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2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2"/>
                  </p:tgtEl>
                </p:cond>
              </p:nextCondLst>
            </p:seq>
          </p:childTnLst>
        </p:cTn>
      </p:par>
    </p:tnLst>
    <p:bldLst>
      <p:bldP spid="112643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29718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" y="2057400"/>
            <a:ext cx="7772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ki-lô-mét: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4km 382m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2km 79m  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      700m          </a:t>
            </a:r>
            <a:r>
              <a:rPr lang="en-US" sz="2400">
                <a:solidFill>
                  <a:srgbClr val="006600"/>
                </a:solidFill>
              </a:rPr>
              <a:t>  </a:t>
            </a:r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3076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914400" y="1447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 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52400" y="2438400"/>
            <a:ext cx="8991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a,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ki-lô-mét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4 km 382 m =  ...          km       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2 km 79 m   =  ...          km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 700 m          =  ...         km</a:t>
            </a:r>
          </a:p>
        </p:txBody>
      </p:sp>
      <p:pic>
        <p:nvPicPr>
          <p:cNvPr id="4100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 rot="10800000" flipV="1">
            <a:off x="2514600" y="3505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4,382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90800" y="4038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2,079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743200" y="4572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0,7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1219200" y="1371600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>
                <a:solidFill>
                  <a:srgbClr val="0000CC"/>
                </a:solidFill>
              </a:rPr>
              <a:t>( 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205740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</a:t>
            </a:r>
            <a:r>
              <a:rPr lang="en-US" sz="2400" b="1">
                <a:solidFill>
                  <a:srgbClr val="0000CC"/>
                </a:solidFill>
              </a:rPr>
              <a:t> mét: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7m 4 dm    = ...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5m 9 cm    = </a:t>
            </a:r>
            <a:r>
              <a:rPr lang="en-US" sz="2400">
                <a:solidFill>
                  <a:srgbClr val="3333CC"/>
                </a:solidFill>
              </a:rPr>
              <a:t>...</a:t>
            </a:r>
            <a:r>
              <a:rPr lang="en-US" sz="2400">
                <a:solidFill>
                  <a:srgbClr val="006600"/>
                </a:solidFill>
              </a:rPr>
              <a:t> </a:t>
            </a:r>
            <a:endParaRPr lang="en-US" sz="240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5m 75 mm = </a:t>
            </a:r>
            <a:r>
              <a:rPr lang="en-US" sz="2400">
                <a:solidFill>
                  <a:srgbClr val="3333CC"/>
                </a:solidFill>
              </a:rPr>
              <a:t>... </a:t>
            </a: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5124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1219200" y="1219200"/>
            <a:ext cx="723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52400" y="2438400"/>
            <a:ext cx="8991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>
                <a:solidFill>
                  <a:srgbClr val="0000CC"/>
                </a:solidFill>
              </a:rPr>
              <a:t>số thập phân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b, Có </a:t>
            </a:r>
            <a:r>
              <a:rPr lang="vi-VN" sz="2400">
                <a:solidFill>
                  <a:srgbClr val="0000CC"/>
                </a:solidFill>
              </a:rPr>
              <a:t>đơ</a:t>
            </a:r>
            <a:r>
              <a:rPr lang="en-US" sz="2400">
                <a:solidFill>
                  <a:srgbClr val="0000CC"/>
                </a:solidFill>
              </a:rPr>
              <a:t>n vị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là </a:t>
            </a:r>
            <a:r>
              <a:rPr lang="en-US" sz="2400" b="1">
                <a:solidFill>
                  <a:srgbClr val="0000CC"/>
                </a:solidFill>
              </a:rPr>
              <a:t>mét</a:t>
            </a:r>
            <a:r>
              <a:rPr lang="en-US" sz="2400">
                <a:solidFill>
                  <a:srgbClr val="0000CC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7m 4 dm      =  ...      m      	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5m 9 cm      =  ...       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5m 75 mm  =  ...        m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pic>
        <p:nvPicPr>
          <p:cNvPr id="6148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7,4 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438400" y="40338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5,09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362200" y="4572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5,75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1295400" y="1447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28600" y="2743200"/>
            <a:ext cx="7924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</a:rPr>
              <a:t>Viết các số </a:t>
            </a:r>
            <a:r>
              <a:rPr lang="vi-VN" sz="2000">
                <a:solidFill>
                  <a:srgbClr val="0000CC"/>
                </a:solidFill>
              </a:rPr>
              <a:t>đ</a:t>
            </a:r>
            <a:r>
              <a:rPr lang="en-US" sz="2000">
                <a:solidFill>
                  <a:srgbClr val="0000CC"/>
                </a:solidFill>
              </a:rPr>
              <a:t>o sau d</a:t>
            </a:r>
            <a:r>
              <a:rPr lang="vi-VN" sz="2000">
                <a:solidFill>
                  <a:srgbClr val="0000CC"/>
                </a:solidFill>
              </a:rPr>
              <a:t>ư</a:t>
            </a:r>
            <a:r>
              <a:rPr lang="en-US" sz="2000">
                <a:solidFill>
                  <a:srgbClr val="0000CC"/>
                </a:solidFill>
              </a:rPr>
              <a:t>ới dạng </a:t>
            </a:r>
            <a:r>
              <a:rPr lang="en-US" sz="2000" b="1" u="sng">
                <a:solidFill>
                  <a:srgbClr val="0000CC"/>
                </a:solidFill>
              </a:rPr>
              <a:t>số thập phân:</a:t>
            </a:r>
          </a:p>
          <a:p>
            <a:endParaRPr lang="en-US" sz="2000" b="1" u="sng">
              <a:solidFill>
                <a:srgbClr val="0000CC"/>
              </a:solidFill>
            </a:endParaRPr>
          </a:p>
          <a:p>
            <a:r>
              <a:rPr lang="en-US" sz="2000">
                <a:solidFill>
                  <a:srgbClr val="0000CC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a, Có </a:t>
            </a:r>
            <a:r>
              <a:rPr lang="vi-VN" sz="2000" b="1">
                <a:solidFill>
                  <a:srgbClr val="0000CC"/>
                </a:solidFill>
              </a:rPr>
              <a:t>đơ</a:t>
            </a:r>
            <a:r>
              <a:rPr lang="en-US" sz="2000" b="1">
                <a:solidFill>
                  <a:srgbClr val="0000CC"/>
                </a:solidFill>
              </a:rPr>
              <a:t>n vị </a:t>
            </a:r>
            <a:r>
              <a:rPr lang="vi-VN" sz="2000" b="1">
                <a:solidFill>
                  <a:srgbClr val="0000CC"/>
                </a:solidFill>
              </a:rPr>
              <a:t>đ</a:t>
            </a:r>
            <a:r>
              <a:rPr lang="en-US" sz="2000" b="1">
                <a:solidFill>
                  <a:srgbClr val="0000CC"/>
                </a:solidFill>
              </a:rPr>
              <a:t>o là </a:t>
            </a:r>
            <a:r>
              <a:rPr lang="en-US" sz="2000" b="1" u="sng">
                <a:solidFill>
                  <a:srgbClr val="0000CC"/>
                </a:solidFill>
              </a:rPr>
              <a:t>ki-lô-mét</a:t>
            </a:r>
            <a:r>
              <a:rPr lang="en-US" sz="2000" b="1">
                <a:solidFill>
                  <a:srgbClr val="0000CC"/>
                </a:solidFill>
              </a:rPr>
              <a:t>:</a:t>
            </a:r>
          </a:p>
          <a:p>
            <a:r>
              <a:rPr lang="en-US" sz="2000" b="1">
                <a:solidFill>
                  <a:srgbClr val="0000CC"/>
                </a:solidFill>
              </a:rPr>
              <a:t>    4km 382m  = </a:t>
            </a:r>
            <a:r>
              <a:rPr lang="en-US" sz="2000" b="1">
                <a:solidFill>
                  <a:srgbClr val="FF0000"/>
                </a:solidFill>
              </a:rPr>
              <a:t>4,382</a:t>
            </a:r>
            <a:r>
              <a:rPr lang="en-US" sz="2000" b="1">
                <a:solidFill>
                  <a:srgbClr val="660033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km        </a:t>
            </a:r>
          </a:p>
          <a:p>
            <a:r>
              <a:rPr lang="en-US" sz="2000" b="1">
                <a:solidFill>
                  <a:srgbClr val="0000CC"/>
                </a:solidFill>
              </a:rPr>
              <a:t>    2km 79m    = </a:t>
            </a:r>
            <a:r>
              <a:rPr lang="en-US" sz="2000" b="1">
                <a:solidFill>
                  <a:srgbClr val="FF0000"/>
                </a:solidFill>
              </a:rPr>
              <a:t>2,079 </a:t>
            </a:r>
            <a:r>
              <a:rPr lang="en-US" sz="2000" b="1">
                <a:solidFill>
                  <a:srgbClr val="0000CC"/>
                </a:solidFill>
              </a:rPr>
              <a:t>km</a:t>
            </a:r>
          </a:p>
          <a:p>
            <a:r>
              <a:rPr lang="en-US" sz="2000" b="1">
                <a:solidFill>
                  <a:srgbClr val="0000CC"/>
                </a:solidFill>
              </a:rPr>
              <a:t>    700m          = </a:t>
            </a:r>
            <a:r>
              <a:rPr lang="en-US" sz="2000" b="1">
                <a:solidFill>
                  <a:srgbClr val="FF0000"/>
                </a:solidFill>
              </a:rPr>
              <a:t>0,7 </a:t>
            </a:r>
            <a:r>
              <a:rPr lang="en-US" sz="2000" b="1">
                <a:solidFill>
                  <a:srgbClr val="0000CC"/>
                </a:solidFill>
              </a:rPr>
              <a:t>km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CC"/>
              </a:solidFill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953000" y="3429000"/>
            <a:ext cx="373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CC"/>
                </a:solidFill>
              </a:rPr>
              <a:t>b, Có </a:t>
            </a:r>
            <a:r>
              <a:rPr lang="vi-VN" sz="2000" b="1">
                <a:solidFill>
                  <a:srgbClr val="0000CC"/>
                </a:solidFill>
              </a:rPr>
              <a:t>đơ</a:t>
            </a:r>
            <a:r>
              <a:rPr lang="en-US" sz="2000" b="1">
                <a:solidFill>
                  <a:srgbClr val="0000CC"/>
                </a:solidFill>
              </a:rPr>
              <a:t>n vị </a:t>
            </a:r>
            <a:r>
              <a:rPr lang="vi-VN" sz="2000" b="1">
                <a:solidFill>
                  <a:srgbClr val="0000CC"/>
                </a:solidFill>
              </a:rPr>
              <a:t>đ</a:t>
            </a:r>
            <a:r>
              <a:rPr lang="en-US" sz="2000" b="1">
                <a:solidFill>
                  <a:srgbClr val="0000CC"/>
                </a:solidFill>
              </a:rPr>
              <a:t>o là </a:t>
            </a:r>
            <a:r>
              <a:rPr lang="en-US" sz="2000" b="1" u="sng">
                <a:solidFill>
                  <a:srgbClr val="0000CC"/>
                </a:solidFill>
              </a:rPr>
              <a:t>mét:</a:t>
            </a:r>
          </a:p>
          <a:p>
            <a:r>
              <a:rPr lang="en-US" sz="2000" b="1">
                <a:solidFill>
                  <a:srgbClr val="0000CC"/>
                </a:solidFill>
              </a:rPr>
              <a:t>    7m 4 dm    = </a:t>
            </a:r>
            <a:r>
              <a:rPr lang="en-US" sz="2000" b="1">
                <a:solidFill>
                  <a:srgbClr val="FF0000"/>
                </a:solidFill>
              </a:rPr>
              <a:t>7,4</a:t>
            </a:r>
            <a:r>
              <a:rPr lang="en-US" sz="2000" b="1">
                <a:solidFill>
                  <a:srgbClr val="0000CC"/>
                </a:solidFill>
              </a:rPr>
              <a:t> m        </a:t>
            </a:r>
          </a:p>
          <a:p>
            <a:r>
              <a:rPr lang="en-US" sz="2000" b="1">
                <a:solidFill>
                  <a:srgbClr val="0000CC"/>
                </a:solidFill>
              </a:rPr>
              <a:t>    5m 9 cm    = </a:t>
            </a:r>
            <a:r>
              <a:rPr lang="en-US" sz="2000" b="1">
                <a:solidFill>
                  <a:srgbClr val="FF0000"/>
                </a:solidFill>
              </a:rPr>
              <a:t>5,09</a:t>
            </a:r>
            <a:r>
              <a:rPr lang="en-US" sz="2000" b="1">
                <a:solidFill>
                  <a:srgbClr val="006600"/>
                </a:solidFill>
              </a:rPr>
              <a:t> </a:t>
            </a:r>
            <a:r>
              <a:rPr lang="en-US" sz="2000" b="1">
                <a:solidFill>
                  <a:srgbClr val="3333CC"/>
                </a:solidFill>
              </a:rPr>
              <a:t>m</a:t>
            </a:r>
          </a:p>
          <a:p>
            <a:r>
              <a:rPr lang="en-US" sz="2000" b="1">
                <a:solidFill>
                  <a:srgbClr val="0000CC"/>
                </a:solidFill>
              </a:rPr>
              <a:t>    5m 75 mm = </a:t>
            </a:r>
            <a:r>
              <a:rPr lang="en-US" sz="2000" b="1">
                <a:solidFill>
                  <a:srgbClr val="FF0000"/>
                </a:solidFill>
              </a:rPr>
              <a:t>5,075</a:t>
            </a:r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>
                <a:solidFill>
                  <a:srgbClr val="0000CC"/>
                </a:solidFill>
              </a:rPr>
              <a:t>m</a:t>
            </a:r>
          </a:p>
        </p:txBody>
      </p:sp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0" y="1752600"/>
            <a:ext cx="998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7175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609600" y="2971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990000"/>
              </a:solidFill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2895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914400" y="43434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rgbClr val="0000CC"/>
              </a:solidFill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28600" y="25146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Viết các số </a:t>
            </a:r>
            <a:r>
              <a:rPr lang="vi-VN" sz="2400">
                <a:solidFill>
                  <a:srgbClr val="0000CC"/>
                </a:solidFill>
              </a:rPr>
              <a:t>đ</a:t>
            </a:r>
            <a:r>
              <a:rPr lang="en-US" sz="2400">
                <a:solidFill>
                  <a:srgbClr val="0000CC"/>
                </a:solidFill>
              </a:rPr>
              <a:t>o sau d</a:t>
            </a:r>
            <a:r>
              <a:rPr lang="vi-VN" sz="2400">
                <a:solidFill>
                  <a:srgbClr val="0000CC"/>
                </a:solidFill>
              </a:rPr>
              <a:t>ư</a:t>
            </a:r>
            <a:r>
              <a:rPr lang="en-US" sz="2400">
                <a:solidFill>
                  <a:srgbClr val="0000CC"/>
                </a:solidFill>
              </a:rPr>
              <a:t>ới dạng </a:t>
            </a:r>
            <a:r>
              <a:rPr lang="en-US" sz="2400" b="1" u="sng">
                <a:solidFill>
                  <a:srgbClr val="0000CC"/>
                </a:solidFill>
              </a:rPr>
              <a:t>số thập phân:</a:t>
            </a:r>
          </a:p>
          <a:p>
            <a:endParaRPr lang="en-US" sz="240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   </a:t>
            </a:r>
          </a:p>
        </p:txBody>
      </p:sp>
      <p:pic>
        <p:nvPicPr>
          <p:cNvPr id="8198" name="Picture 8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2578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066800" y="18288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Ôn tập về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ộ dài và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khối l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ợng</a:t>
            </a:r>
            <a:r>
              <a:rPr lang="en-US" sz="1600"/>
              <a:t> </a:t>
            </a:r>
            <a:r>
              <a:rPr lang="en-US">
                <a:solidFill>
                  <a:srgbClr val="0000CC"/>
                </a:solidFill>
              </a:rPr>
              <a:t>(Tiếp)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62000" y="3352800"/>
            <a:ext cx="716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Có </a:t>
            </a:r>
            <a:r>
              <a:rPr lang="vi-VN" sz="2800">
                <a:solidFill>
                  <a:srgbClr val="0000CC"/>
                </a:solidFill>
              </a:rPr>
              <a:t>đơ</a:t>
            </a:r>
            <a:r>
              <a:rPr lang="en-US" sz="2800">
                <a:solidFill>
                  <a:srgbClr val="0000CC"/>
                </a:solidFill>
              </a:rPr>
              <a:t>n vị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là </a:t>
            </a:r>
            <a:r>
              <a:rPr lang="en-US" sz="2800" b="1">
                <a:solidFill>
                  <a:srgbClr val="0000CC"/>
                </a:solidFill>
              </a:rPr>
              <a:t>ki-lô-gam</a:t>
            </a:r>
            <a:r>
              <a:rPr lang="en-US" sz="280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838200" y="44958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Có </a:t>
            </a:r>
            <a:r>
              <a:rPr lang="vi-VN" sz="2800">
                <a:solidFill>
                  <a:srgbClr val="0000CC"/>
                </a:solidFill>
              </a:rPr>
              <a:t>đơ</a:t>
            </a:r>
            <a:r>
              <a:rPr lang="en-US" sz="2800">
                <a:solidFill>
                  <a:srgbClr val="0000CC"/>
                </a:solidFill>
              </a:rPr>
              <a:t>n vị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o là </a:t>
            </a:r>
            <a:r>
              <a:rPr lang="en-US" sz="2800" b="1">
                <a:solidFill>
                  <a:srgbClr val="0000CC"/>
                </a:solidFill>
              </a:rPr>
              <a:t>tấn</a:t>
            </a:r>
            <a:r>
              <a:rPr lang="en-US" sz="2800">
                <a:solidFill>
                  <a:srgbClr val="0000CC"/>
                </a:solidFill>
              </a:rPr>
              <a:t>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3" grpId="0"/>
      <p:bldP spid="747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 Border 0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81000" y="3200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38200" y="3733800"/>
            <a:ext cx="312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</a:rPr>
              <a:t> </a:t>
            </a:r>
            <a:r>
              <a:rPr lang="en-US" sz="2400">
                <a:solidFill>
                  <a:srgbClr val="0000CC"/>
                </a:solidFill>
              </a:rPr>
              <a:t>0,5 m     = ...   cm</a:t>
            </a:r>
          </a:p>
          <a:p>
            <a:r>
              <a:rPr lang="en-US" sz="2400">
                <a:solidFill>
                  <a:srgbClr val="0000CC"/>
                </a:solidFill>
              </a:rPr>
              <a:t> 0,064kg = ...   g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81000" y="28194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*Viết số thích hợp vào chỗ chấm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228600" y="1905000"/>
            <a:ext cx="929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      Ôn tập về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o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ộ dài và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o khối l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ợng</a:t>
            </a:r>
            <a:r>
              <a:rPr lang="en-US" sz="2800">
                <a:solidFill>
                  <a:srgbClr val="0000CC"/>
                </a:solidFill>
              </a:rPr>
              <a:t> (tiếp)</a:t>
            </a:r>
          </a:p>
          <a:p>
            <a:pPr>
              <a:spcBef>
                <a:spcPct val="50000"/>
              </a:spcBef>
            </a:pPr>
            <a:r>
              <a:rPr lang="en-US" sz="1600"/>
              <a:t>                             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4953000" y="3733800"/>
            <a:ext cx="365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53 cm    = </a:t>
            </a:r>
            <a:r>
              <a:rPr lang="en-US" sz="2400">
                <a:solidFill>
                  <a:srgbClr val="000099"/>
                </a:solidFill>
              </a:rPr>
              <a:t>…  </a:t>
            </a:r>
            <a:r>
              <a:rPr lang="en-US" sz="2400">
                <a:solidFill>
                  <a:srgbClr val="0000CC"/>
                </a:solidFill>
              </a:rPr>
              <a:t>     m</a:t>
            </a:r>
          </a:p>
          <a:p>
            <a:r>
              <a:rPr lang="en-US" sz="2400">
                <a:solidFill>
                  <a:srgbClr val="0000CC"/>
                </a:solidFill>
              </a:rPr>
              <a:t>657g      = …       kg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286000" y="3657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50 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286000" y="411003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324600" y="3657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0,53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248400" y="4038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 0,657  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92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2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N Border 03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228600"/>
            <a:ext cx="9753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81000" y="3200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>
              <a:solidFill>
                <a:srgbClr val="006600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85800" y="4343400"/>
            <a:ext cx="312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0,075 km =… m</a:t>
            </a:r>
          </a:p>
          <a:p>
            <a:r>
              <a:rPr lang="en-US" sz="2800">
                <a:solidFill>
                  <a:srgbClr val="0000CC"/>
                </a:solidFill>
              </a:rPr>
              <a:t> 0,08  </a:t>
            </a:r>
            <a:r>
              <a:rPr lang="en-US" sz="3200">
                <a:solidFill>
                  <a:srgbClr val="0000CC"/>
                </a:solidFill>
              </a:rPr>
              <a:t>tấn</a:t>
            </a:r>
            <a:r>
              <a:rPr lang="en-US" sz="2800">
                <a:solidFill>
                  <a:srgbClr val="0000CC"/>
                </a:solidFill>
              </a:rPr>
              <a:t> = … kg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57200" y="3657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*Viết số thích hợp vào chỗ chấm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228600" y="1905000"/>
            <a:ext cx="92964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     Ôn tập về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o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ộ dài và </a:t>
            </a:r>
            <a:r>
              <a:rPr lang="vi-VN" sz="3200" b="1">
                <a:solidFill>
                  <a:srgbClr val="0000CC"/>
                </a:solidFill>
              </a:rPr>
              <a:t>đ</a:t>
            </a:r>
            <a:r>
              <a:rPr lang="en-US" sz="3200" b="1">
                <a:solidFill>
                  <a:srgbClr val="0000CC"/>
                </a:solidFill>
              </a:rPr>
              <a:t>o khối l</a:t>
            </a:r>
            <a:r>
              <a:rPr lang="vi-VN" sz="3200" b="1">
                <a:solidFill>
                  <a:srgbClr val="0000CC"/>
                </a:solidFill>
              </a:rPr>
              <a:t>ư</a:t>
            </a:r>
            <a:r>
              <a:rPr lang="en-US" sz="3200" b="1">
                <a:solidFill>
                  <a:srgbClr val="0000CC"/>
                </a:solidFill>
              </a:rPr>
              <a:t>ợng</a:t>
            </a:r>
            <a:r>
              <a:rPr lang="en-US" sz="3200">
                <a:solidFill>
                  <a:srgbClr val="0000CC"/>
                </a:solidFill>
              </a:rPr>
              <a:t> (tiếp)</a:t>
            </a:r>
          </a:p>
          <a:p>
            <a:pPr>
              <a:spcBef>
                <a:spcPct val="50000"/>
              </a:spcBef>
            </a:pPr>
            <a:r>
              <a:rPr lang="en-US"/>
              <a:t>                             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5105400" y="44196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3576 m    =…km</a:t>
            </a:r>
          </a:p>
          <a:p>
            <a:r>
              <a:rPr lang="en-US" sz="2800">
                <a:solidFill>
                  <a:srgbClr val="0000CC"/>
                </a:solidFill>
              </a:rPr>
              <a:t>5360kg    =</a:t>
            </a:r>
            <a:r>
              <a:rPr lang="en-US" sz="2800">
                <a:solidFill>
                  <a:schemeClr val="accent2"/>
                </a:solidFill>
              </a:rPr>
              <a:t>…</a:t>
            </a:r>
            <a:r>
              <a:rPr lang="en-US" sz="3200">
                <a:solidFill>
                  <a:srgbClr val="0000CC"/>
                </a:solidFill>
              </a:rPr>
              <a:t>tấn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668</Words>
  <Application>Microsoft Office PowerPoint</Application>
  <PresentationFormat>On-screen Show (4:3)</PresentationFormat>
  <Paragraphs>141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Tel : 0976919373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Long Thanh</dc:creator>
  <cp:lastModifiedBy>CSTeam</cp:lastModifiedBy>
  <cp:revision>87</cp:revision>
  <dcterms:created xsi:type="dcterms:W3CDTF">2009-04-05T11:59:56Z</dcterms:created>
  <dcterms:modified xsi:type="dcterms:W3CDTF">2016-06-30T03:36:34Z</dcterms:modified>
</cp:coreProperties>
</file>