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44" r:id="rId2"/>
    <p:sldId id="278" r:id="rId3"/>
    <p:sldId id="326" r:id="rId4"/>
    <p:sldId id="279" r:id="rId5"/>
    <p:sldId id="307" r:id="rId6"/>
    <p:sldId id="341" r:id="rId7"/>
    <p:sldId id="321" r:id="rId8"/>
    <p:sldId id="337" r:id="rId9"/>
    <p:sldId id="339" r:id="rId10"/>
    <p:sldId id="275" r:id="rId11"/>
    <p:sldId id="345" r:id="rId12"/>
    <p:sldId id="347" r:id="rId13"/>
    <p:sldId id="351" r:id="rId14"/>
    <p:sldId id="346" r:id="rId15"/>
    <p:sldId id="352" r:id="rId16"/>
    <p:sldId id="348" r:id="rId17"/>
    <p:sldId id="349" r:id="rId18"/>
    <p:sldId id="350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0000"/>
    <a:srgbClr val="FFFFFF"/>
    <a:srgbClr val="660033"/>
    <a:srgbClr val="000099"/>
    <a:srgbClr val="0000CC"/>
    <a:srgbClr val="006600"/>
    <a:srgbClr val="0099FF"/>
    <a:srgbClr val="66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9212" autoAdjust="0"/>
    <p:restoredTop sz="94572" autoAdjust="0"/>
  </p:normalViewPr>
  <p:slideViewPr>
    <p:cSldViewPr>
      <p:cViewPr varScale="1">
        <p:scale>
          <a:sx n="41" d="100"/>
          <a:sy n="41" d="100"/>
        </p:scale>
        <p:origin x="-120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2BD7D11-1688-4B4A-973B-6A666E71E7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A1E65F-4AF2-422D-8088-A1AB422A1F6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vi-V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17285-0004-4860-AD25-C493CBB426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BE5D2-9C36-4E89-8F52-7764F09632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1E0B4-8D8F-4A79-B0E1-459EBAC42A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4F2BD-CD1C-4933-8B27-FE8E0E5275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7FB989-DC8B-4E15-ABB7-023780B911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1DC5B-E073-4F74-A6CB-AE8A6AD8D6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4C058-FC18-49F6-89DA-503A590BC5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41CC6-C8A7-4548-B3B9-15994DC79E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EA036F-193B-4891-924B-56690E43A1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5B244-4C21-4E9D-B8A2-0024AAEF97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949A8-05F9-42C0-98EF-8FAFD993F8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pli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FF"/>
            </a:gs>
            <a:gs pos="50000">
              <a:srgbClr val="FF99CC"/>
            </a:gs>
            <a:gs pos="100000">
              <a:srgbClr val="FFCC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55D6FD3-0265-4D45-BC56-60CBCE2024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plit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untitled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362200" y="0"/>
            <a:ext cx="11506200" cy="7162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2051" name="WordArt 3"/>
          <p:cNvSpPr>
            <a:spLocks noChangeArrowheads="1" noChangeShapeType="1" noTextEdit="1"/>
          </p:cNvSpPr>
          <p:nvPr/>
        </p:nvSpPr>
        <p:spPr bwMode="auto">
          <a:xfrm rot="242975">
            <a:off x="304800" y="228600"/>
            <a:ext cx="8307388" cy="40386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44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1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Toán -Lớp 5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AN Border 03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0"/>
            <a:ext cx="9753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685800" y="1905000"/>
            <a:ext cx="838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3200">
              <a:solidFill>
                <a:srgbClr val="0000CC"/>
              </a:solidFill>
            </a:endParaRPr>
          </a:p>
        </p:txBody>
      </p:sp>
      <p:sp>
        <p:nvSpPr>
          <p:cNvPr id="11268" name="Rectangle 5"/>
          <p:cNvSpPr>
            <a:spLocks noChangeArrowheads="1"/>
          </p:cNvSpPr>
          <p:nvPr/>
        </p:nvSpPr>
        <p:spPr bwMode="auto">
          <a:xfrm>
            <a:off x="609600" y="29718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3200" b="1">
              <a:solidFill>
                <a:srgbClr val="990000"/>
              </a:solidFill>
            </a:endParaRPr>
          </a:p>
        </p:txBody>
      </p:sp>
      <p:pic>
        <p:nvPicPr>
          <p:cNvPr id="24583" name="Picture 7" descr="images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62200" y="1295400"/>
            <a:ext cx="4876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5" name="AutoShape 5"/>
          <p:cNvSpPr>
            <a:spLocks noChangeArrowheads="1"/>
          </p:cNvSpPr>
          <p:nvPr/>
        </p:nvSpPr>
        <p:spPr bwMode="auto">
          <a:xfrm>
            <a:off x="6172200" y="6096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7526" name="AutoShape 6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0:1</a:t>
            </a:r>
          </a:p>
        </p:txBody>
      </p:sp>
      <p:sp>
        <p:nvSpPr>
          <p:cNvPr id="12292" name="AutoShape 7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0:0</a:t>
            </a:r>
          </a:p>
        </p:txBody>
      </p:sp>
      <p:sp>
        <p:nvSpPr>
          <p:cNvPr id="107528" name="AutoShape 8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0:2</a:t>
            </a:r>
          </a:p>
        </p:txBody>
      </p:sp>
      <p:sp>
        <p:nvSpPr>
          <p:cNvPr id="107529" name="AutoShape 9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0:3</a:t>
            </a:r>
          </a:p>
        </p:txBody>
      </p:sp>
      <p:sp>
        <p:nvSpPr>
          <p:cNvPr id="107530" name="AutoShape 10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0:4</a:t>
            </a:r>
          </a:p>
        </p:txBody>
      </p:sp>
      <p:sp>
        <p:nvSpPr>
          <p:cNvPr id="107531" name="AutoShape 11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0:5</a:t>
            </a:r>
          </a:p>
        </p:txBody>
      </p:sp>
      <p:sp>
        <p:nvSpPr>
          <p:cNvPr id="107532" name="AutoShape 12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0:6</a:t>
            </a:r>
          </a:p>
        </p:txBody>
      </p:sp>
      <p:sp>
        <p:nvSpPr>
          <p:cNvPr id="107533" name="Text Box 13"/>
          <p:cNvSpPr txBox="1">
            <a:spLocks noChangeArrowheads="1"/>
          </p:cNvSpPr>
          <p:nvPr/>
        </p:nvSpPr>
        <p:spPr bwMode="auto">
          <a:xfrm>
            <a:off x="1295400" y="2819400"/>
            <a:ext cx="7239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</a:t>
            </a:r>
            <a:r>
              <a:rPr lang="en-US" sz="3200">
                <a:solidFill>
                  <a:srgbClr val="0000CC"/>
                </a:solidFill>
              </a:rPr>
              <a:t>Điền dấu =,&gt;, &lt;</a:t>
            </a:r>
          </a:p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</a:rPr>
              <a:t>100kg bông   …….. 100 kg đá.</a:t>
            </a:r>
          </a:p>
        </p:txBody>
      </p:sp>
      <p:sp>
        <p:nvSpPr>
          <p:cNvPr id="107534" name="Text Box 14"/>
          <p:cNvSpPr txBox="1">
            <a:spLocks noChangeArrowheads="1"/>
          </p:cNvSpPr>
          <p:nvPr/>
        </p:nvSpPr>
        <p:spPr bwMode="auto">
          <a:xfrm>
            <a:off x="2362200" y="4495800"/>
            <a:ext cx="2895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   </a:t>
            </a:r>
            <a:r>
              <a:rPr lang="en-US" sz="3200">
                <a:solidFill>
                  <a:srgbClr val="FF0000"/>
                </a:solidFill>
              </a:rPr>
              <a:t>=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7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7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75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 nodeType="clickPar">
                      <p:stCondLst>
                        <p:cond delay="0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525"/>
                  </p:tgtEl>
                </p:cond>
              </p:nextCondLst>
            </p:seq>
          </p:childTnLst>
        </p:cTn>
      </p:par>
    </p:tnLst>
    <p:bldLst>
      <p:bldP spid="107526" grpId="0" animBg="1"/>
      <p:bldP spid="107528" grpId="0" animBg="1"/>
      <p:bldP spid="107529" grpId="0" animBg="1"/>
      <p:bldP spid="107530" grpId="0" animBg="1"/>
      <p:bldP spid="107531" grpId="0" animBg="1"/>
      <p:bldP spid="107532" grpId="0" animBg="1"/>
      <p:bldP spid="107533" grpId="0"/>
      <p:bldP spid="1075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AutoShape 2"/>
          <p:cNvSpPr>
            <a:spLocks noChangeArrowheads="1"/>
          </p:cNvSpPr>
          <p:nvPr/>
        </p:nvSpPr>
        <p:spPr bwMode="auto">
          <a:xfrm>
            <a:off x="6172200" y="6096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9571" name="AutoShape 3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0:1</a:t>
            </a:r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0:0</a:t>
            </a:r>
          </a:p>
        </p:txBody>
      </p:sp>
      <p:sp>
        <p:nvSpPr>
          <p:cNvPr id="109573" name="AutoShape 5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0:2</a:t>
            </a:r>
          </a:p>
        </p:txBody>
      </p:sp>
      <p:sp>
        <p:nvSpPr>
          <p:cNvPr id="109574" name="AutoShape 6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0:3</a:t>
            </a:r>
          </a:p>
        </p:txBody>
      </p:sp>
      <p:sp>
        <p:nvSpPr>
          <p:cNvPr id="109575" name="AutoShape 7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0:4</a:t>
            </a:r>
          </a:p>
        </p:txBody>
      </p:sp>
      <p:sp>
        <p:nvSpPr>
          <p:cNvPr id="109576" name="AutoShape 8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0:5</a:t>
            </a:r>
          </a:p>
        </p:txBody>
      </p:sp>
      <p:sp>
        <p:nvSpPr>
          <p:cNvPr id="109577" name="AutoShape 9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0:6</a:t>
            </a:r>
          </a:p>
        </p:txBody>
      </p:sp>
      <p:sp>
        <p:nvSpPr>
          <p:cNvPr id="109578" name="Text Box 10"/>
          <p:cNvSpPr txBox="1">
            <a:spLocks noChangeArrowheads="1"/>
          </p:cNvSpPr>
          <p:nvPr/>
        </p:nvSpPr>
        <p:spPr bwMode="auto">
          <a:xfrm>
            <a:off x="1524000" y="2743200"/>
            <a:ext cx="70866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Mua một cân thịt là  mua bao nhiêu?</a:t>
            </a:r>
          </a:p>
        </p:txBody>
      </p:sp>
      <p:sp>
        <p:nvSpPr>
          <p:cNvPr id="109579" name="Text Box 11"/>
          <p:cNvSpPr txBox="1">
            <a:spLocks noChangeArrowheads="1"/>
          </p:cNvSpPr>
          <p:nvPr/>
        </p:nvSpPr>
        <p:spPr bwMode="auto">
          <a:xfrm>
            <a:off x="1600200" y="4267200"/>
            <a:ext cx="5181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1kg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9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9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9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9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95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 nodeType="clickPar">
                      <p:stCondLst>
                        <p:cond delay="0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570"/>
                  </p:tgtEl>
                </p:cond>
              </p:nextCondLst>
            </p:seq>
          </p:childTnLst>
        </p:cTn>
      </p:par>
    </p:tnLst>
    <p:bldLst>
      <p:bldP spid="109571" grpId="0" animBg="1"/>
      <p:bldP spid="109573" grpId="0" animBg="1"/>
      <p:bldP spid="109574" grpId="0" animBg="1"/>
      <p:bldP spid="109575" grpId="0" animBg="1"/>
      <p:bldP spid="109576" grpId="0" animBg="1"/>
      <p:bldP spid="109577" grpId="0" animBg="1"/>
      <p:bldP spid="10957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AutoShape 2"/>
          <p:cNvSpPr>
            <a:spLocks noChangeArrowheads="1"/>
          </p:cNvSpPr>
          <p:nvPr/>
        </p:nvSpPr>
        <p:spPr bwMode="auto">
          <a:xfrm>
            <a:off x="6172200" y="6096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667" name="AutoShape 3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0:1</a:t>
            </a:r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0:0</a:t>
            </a:r>
          </a:p>
        </p:txBody>
      </p:sp>
      <p:sp>
        <p:nvSpPr>
          <p:cNvPr id="113669" name="AutoShape 5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0:2</a:t>
            </a:r>
          </a:p>
        </p:txBody>
      </p:sp>
      <p:sp>
        <p:nvSpPr>
          <p:cNvPr id="113670" name="AutoShape 6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0:3</a:t>
            </a:r>
          </a:p>
        </p:txBody>
      </p:sp>
      <p:sp>
        <p:nvSpPr>
          <p:cNvPr id="113671" name="AutoShape 7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0:4</a:t>
            </a:r>
          </a:p>
        </p:txBody>
      </p:sp>
      <p:sp>
        <p:nvSpPr>
          <p:cNvPr id="113672" name="AutoShape 8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0:5</a:t>
            </a:r>
          </a:p>
        </p:txBody>
      </p:sp>
      <p:sp>
        <p:nvSpPr>
          <p:cNvPr id="113673" name="AutoShape 9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0:6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1066800" y="2514600"/>
            <a:ext cx="662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13675" name="Text Box 11"/>
          <p:cNvSpPr txBox="1">
            <a:spLocks noChangeArrowheads="1"/>
          </p:cNvSpPr>
          <p:nvPr/>
        </p:nvSpPr>
        <p:spPr bwMode="auto">
          <a:xfrm>
            <a:off x="990600" y="2667000"/>
            <a:ext cx="6324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Trong thực tế mua 1 </a:t>
            </a:r>
            <a:r>
              <a:rPr lang="en-US" sz="3200" i="1">
                <a:solidFill>
                  <a:srgbClr val="FF0000"/>
                </a:solidFill>
              </a:rPr>
              <a:t>lạng</a:t>
            </a:r>
            <a:r>
              <a:rPr lang="en-US" sz="3200"/>
              <a:t> thịt, theo em </a:t>
            </a:r>
            <a:r>
              <a:rPr lang="en-US" sz="3200" i="1">
                <a:solidFill>
                  <a:srgbClr val="FF0000"/>
                </a:solidFill>
              </a:rPr>
              <a:t>lạng </a:t>
            </a:r>
            <a:r>
              <a:rPr lang="en-US" sz="3200"/>
              <a:t>là đơn vị đo độ dài hay đo khối lượng?</a:t>
            </a:r>
          </a:p>
          <a:p>
            <a:pPr>
              <a:spcBef>
                <a:spcPct val="50000"/>
              </a:spcBef>
            </a:pPr>
            <a:endParaRPr lang="en-US" sz="3200"/>
          </a:p>
        </p:txBody>
      </p:sp>
      <p:sp>
        <p:nvSpPr>
          <p:cNvPr id="113676" name="Text Box 12"/>
          <p:cNvSpPr txBox="1">
            <a:spLocks noChangeArrowheads="1"/>
          </p:cNvSpPr>
          <p:nvPr/>
        </p:nvSpPr>
        <p:spPr bwMode="auto">
          <a:xfrm>
            <a:off x="1447800" y="4953000"/>
            <a:ext cx="426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Khối lượng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3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36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36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3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136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 nodeType="clickPar">
                      <p:stCondLst>
                        <p:cond delay="0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666"/>
                  </p:tgtEl>
                </p:cond>
              </p:nextCondLst>
            </p:seq>
          </p:childTnLst>
        </p:cTn>
      </p:par>
    </p:tnLst>
    <p:bldLst>
      <p:bldP spid="113667" grpId="0" animBg="1"/>
      <p:bldP spid="113669" grpId="0" animBg="1"/>
      <p:bldP spid="113670" grpId="0" animBg="1"/>
      <p:bldP spid="113671" grpId="0" animBg="1"/>
      <p:bldP spid="113672" grpId="0" animBg="1"/>
      <p:bldP spid="113673" grpId="0" animBg="1"/>
      <p:bldP spid="113675" grpId="0"/>
      <p:bldP spid="11367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AutoShape 2"/>
          <p:cNvSpPr>
            <a:spLocks noChangeArrowheads="1"/>
          </p:cNvSpPr>
          <p:nvPr/>
        </p:nvSpPr>
        <p:spPr bwMode="auto">
          <a:xfrm>
            <a:off x="6172200" y="6096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8547" name="AutoShape 3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0:1</a:t>
            </a:r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0:0</a:t>
            </a:r>
          </a:p>
        </p:txBody>
      </p:sp>
      <p:sp>
        <p:nvSpPr>
          <p:cNvPr id="108549" name="AutoShape 5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0:2</a:t>
            </a:r>
          </a:p>
        </p:txBody>
      </p:sp>
      <p:sp>
        <p:nvSpPr>
          <p:cNvPr id="108550" name="AutoShape 6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0:3</a:t>
            </a:r>
          </a:p>
        </p:txBody>
      </p:sp>
      <p:sp>
        <p:nvSpPr>
          <p:cNvPr id="108551" name="AutoShape 7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0:4</a:t>
            </a:r>
          </a:p>
        </p:txBody>
      </p:sp>
      <p:sp>
        <p:nvSpPr>
          <p:cNvPr id="108552" name="AutoShape 8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0:5</a:t>
            </a:r>
          </a:p>
        </p:txBody>
      </p:sp>
      <p:sp>
        <p:nvSpPr>
          <p:cNvPr id="108553" name="AutoShape 9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0:6</a:t>
            </a:r>
          </a:p>
        </p:txBody>
      </p:sp>
      <p:sp>
        <p:nvSpPr>
          <p:cNvPr id="108554" name="Text Box 10"/>
          <p:cNvSpPr txBox="1">
            <a:spLocks noChangeArrowheads="1"/>
          </p:cNvSpPr>
          <p:nvPr/>
        </p:nvSpPr>
        <p:spPr bwMode="auto">
          <a:xfrm>
            <a:off x="1371600" y="2743200"/>
            <a:ext cx="533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1 lạng tương ứng là bao nhiêu ……?</a:t>
            </a:r>
          </a:p>
        </p:txBody>
      </p:sp>
      <p:sp>
        <p:nvSpPr>
          <p:cNvPr id="108555" name="Text Box 11"/>
          <p:cNvSpPr txBox="1">
            <a:spLocks noChangeArrowheads="1"/>
          </p:cNvSpPr>
          <p:nvPr/>
        </p:nvSpPr>
        <p:spPr bwMode="auto">
          <a:xfrm>
            <a:off x="1600200" y="4268788"/>
            <a:ext cx="5410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1hg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8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8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8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85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546"/>
                  </p:tgtEl>
                </p:cond>
              </p:nextCondLst>
            </p:seq>
          </p:childTnLst>
        </p:cTn>
      </p:par>
    </p:tnLst>
    <p:bldLst>
      <p:bldP spid="108547" grpId="0" animBg="1"/>
      <p:bldP spid="108549" grpId="0" animBg="1"/>
      <p:bldP spid="108550" grpId="0" animBg="1"/>
      <p:bldP spid="108551" grpId="0" animBg="1"/>
      <p:bldP spid="108552" grpId="0" animBg="1"/>
      <p:bldP spid="108553" grpId="0" animBg="1"/>
      <p:bldP spid="108554" grpId="0"/>
      <p:bldP spid="10855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AutoShape 2"/>
          <p:cNvSpPr>
            <a:spLocks noChangeArrowheads="1"/>
          </p:cNvSpPr>
          <p:nvPr/>
        </p:nvSpPr>
        <p:spPr bwMode="auto">
          <a:xfrm>
            <a:off x="6172200" y="6096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691" name="AutoShape 3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0:1</a:t>
            </a:r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0:0</a:t>
            </a:r>
          </a:p>
        </p:txBody>
      </p:sp>
      <p:sp>
        <p:nvSpPr>
          <p:cNvPr id="114693" name="AutoShape 5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0:2</a:t>
            </a:r>
          </a:p>
        </p:txBody>
      </p:sp>
      <p:sp>
        <p:nvSpPr>
          <p:cNvPr id="114694" name="AutoShape 6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0:3</a:t>
            </a:r>
          </a:p>
        </p:txBody>
      </p:sp>
      <p:sp>
        <p:nvSpPr>
          <p:cNvPr id="114695" name="AutoShape 7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0:4</a:t>
            </a:r>
          </a:p>
        </p:txBody>
      </p:sp>
      <p:sp>
        <p:nvSpPr>
          <p:cNvPr id="114696" name="AutoShape 8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0:5</a:t>
            </a:r>
          </a:p>
        </p:txBody>
      </p:sp>
      <p:sp>
        <p:nvSpPr>
          <p:cNvPr id="114697" name="AutoShape 9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0:6</a:t>
            </a:r>
          </a:p>
        </p:txBody>
      </p:sp>
      <p:sp>
        <p:nvSpPr>
          <p:cNvPr id="114698" name="Text Box 10"/>
          <p:cNvSpPr txBox="1">
            <a:spLocks noChangeArrowheads="1"/>
          </p:cNvSpPr>
          <p:nvPr/>
        </p:nvSpPr>
        <p:spPr bwMode="auto">
          <a:xfrm>
            <a:off x="1371600" y="2743200"/>
            <a:ext cx="533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Mua 5 lạng thịt là mua ……?</a:t>
            </a:r>
          </a:p>
        </p:txBody>
      </p:sp>
      <p:sp>
        <p:nvSpPr>
          <p:cNvPr id="114699" name="Text Box 11"/>
          <p:cNvSpPr txBox="1">
            <a:spLocks noChangeArrowheads="1"/>
          </p:cNvSpPr>
          <p:nvPr/>
        </p:nvSpPr>
        <p:spPr bwMode="auto">
          <a:xfrm>
            <a:off x="1600200" y="3581400"/>
            <a:ext cx="5410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5hg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4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146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690"/>
                  </p:tgtEl>
                </p:cond>
              </p:nextCondLst>
            </p:seq>
          </p:childTnLst>
        </p:cTn>
      </p:par>
    </p:tnLst>
    <p:bldLst>
      <p:bldP spid="114691" grpId="0" animBg="1"/>
      <p:bldP spid="114693" grpId="0" animBg="1"/>
      <p:bldP spid="114694" grpId="0" animBg="1"/>
      <p:bldP spid="114695" grpId="0" animBg="1"/>
      <p:bldP spid="114696" grpId="0" animBg="1"/>
      <p:bldP spid="114697" grpId="0" animBg="1"/>
      <p:bldP spid="114698" grpId="0"/>
      <p:bldP spid="11469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AutoShape 2"/>
          <p:cNvSpPr>
            <a:spLocks noChangeArrowheads="1"/>
          </p:cNvSpPr>
          <p:nvPr/>
        </p:nvSpPr>
        <p:spPr bwMode="auto">
          <a:xfrm>
            <a:off x="6172200" y="6096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0595" name="AutoShape 3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0:1</a:t>
            </a:r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0:0</a:t>
            </a:r>
          </a:p>
        </p:txBody>
      </p:sp>
      <p:sp>
        <p:nvSpPr>
          <p:cNvPr id="110597" name="AutoShape 5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0:2</a:t>
            </a:r>
          </a:p>
        </p:txBody>
      </p:sp>
      <p:sp>
        <p:nvSpPr>
          <p:cNvPr id="110598" name="AutoShape 6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0:3</a:t>
            </a:r>
          </a:p>
        </p:txBody>
      </p:sp>
      <p:sp>
        <p:nvSpPr>
          <p:cNvPr id="110599" name="AutoShape 7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0:4</a:t>
            </a:r>
          </a:p>
        </p:txBody>
      </p:sp>
      <p:sp>
        <p:nvSpPr>
          <p:cNvPr id="110600" name="AutoShape 8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0:5</a:t>
            </a:r>
          </a:p>
        </p:txBody>
      </p:sp>
      <p:sp>
        <p:nvSpPr>
          <p:cNvPr id="110601" name="AutoShape 9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0:6</a:t>
            </a:r>
          </a:p>
        </p:txBody>
      </p:sp>
      <p:sp>
        <p:nvSpPr>
          <p:cNvPr id="110602" name="Text Box 10"/>
          <p:cNvSpPr txBox="1">
            <a:spLocks noChangeArrowheads="1"/>
          </p:cNvSpPr>
          <p:nvPr/>
        </p:nvSpPr>
        <p:spPr bwMode="auto">
          <a:xfrm>
            <a:off x="990600" y="2133600"/>
            <a:ext cx="54864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Trong bảng đơn vị đo khối lượng đứng liền trước kg là đơn vị nào?</a:t>
            </a:r>
          </a:p>
        </p:txBody>
      </p:sp>
      <p:sp>
        <p:nvSpPr>
          <p:cNvPr id="110603" name="Text Box 11"/>
          <p:cNvSpPr txBox="1">
            <a:spLocks noChangeArrowheads="1"/>
          </p:cNvSpPr>
          <p:nvPr/>
        </p:nvSpPr>
        <p:spPr bwMode="auto">
          <a:xfrm>
            <a:off x="1295400" y="4267200"/>
            <a:ext cx="464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Yến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0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105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594"/>
                  </p:tgtEl>
                </p:cond>
              </p:nextCondLst>
            </p:seq>
          </p:childTnLst>
        </p:cTn>
      </p:par>
    </p:tnLst>
    <p:bldLst>
      <p:bldP spid="110595" grpId="0" animBg="1"/>
      <p:bldP spid="110597" grpId="0" animBg="1"/>
      <p:bldP spid="110598" grpId="0" animBg="1"/>
      <p:bldP spid="110599" grpId="0" animBg="1"/>
      <p:bldP spid="110600" grpId="0" animBg="1"/>
      <p:bldP spid="110601" grpId="0" animBg="1"/>
      <p:bldP spid="110602" grpId="0"/>
      <p:bldP spid="11060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AutoShape 2"/>
          <p:cNvSpPr>
            <a:spLocks noChangeArrowheads="1"/>
          </p:cNvSpPr>
          <p:nvPr/>
        </p:nvSpPr>
        <p:spPr bwMode="auto">
          <a:xfrm>
            <a:off x="6172200" y="6096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1619" name="AutoShape 3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0:1</a:t>
            </a:r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0:0</a:t>
            </a:r>
          </a:p>
        </p:txBody>
      </p:sp>
      <p:sp>
        <p:nvSpPr>
          <p:cNvPr id="111621" name="AutoShape 5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0:2</a:t>
            </a:r>
          </a:p>
        </p:txBody>
      </p:sp>
      <p:sp>
        <p:nvSpPr>
          <p:cNvPr id="111622" name="AutoShape 6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0:3</a:t>
            </a:r>
          </a:p>
        </p:txBody>
      </p:sp>
      <p:sp>
        <p:nvSpPr>
          <p:cNvPr id="111623" name="AutoShape 7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0:4</a:t>
            </a:r>
          </a:p>
        </p:txBody>
      </p:sp>
      <p:sp>
        <p:nvSpPr>
          <p:cNvPr id="111624" name="AutoShape 8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0:5</a:t>
            </a:r>
          </a:p>
        </p:txBody>
      </p:sp>
      <p:sp>
        <p:nvSpPr>
          <p:cNvPr id="111625" name="AutoShape 9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0:6</a:t>
            </a:r>
          </a:p>
        </p:txBody>
      </p:sp>
      <p:sp>
        <p:nvSpPr>
          <p:cNvPr id="111626" name="Text Box 10"/>
          <p:cNvSpPr txBox="1">
            <a:spLocks noChangeArrowheads="1"/>
          </p:cNvSpPr>
          <p:nvPr/>
        </p:nvSpPr>
        <p:spPr bwMode="auto">
          <a:xfrm>
            <a:off x="1066800" y="2590800"/>
            <a:ext cx="67818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Bố mua đinh 5 </a:t>
            </a:r>
            <a:r>
              <a:rPr lang="en-US" sz="3200" i="1">
                <a:solidFill>
                  <a:srgbClr val="FF0000"/>
                </a:solidFill>
              </a:rPr>
              <a:t>phân</a:t>
            </a:r>
            <a:r>
              <a:rPr lang="en-US" sz="3200"/>
              <a:t> về đóng đồ, trong thực tế </a:t>
            </a:r>
            <a:r>
              <a:rPr lang="en-US" sz="3200">
                <a:solidFill>
                  <a:srgbClr val="FF0000"/>
                </a:solidFill>
              </a:rPr>
              <a:t>phân</a:t>
            </a:r>
            <a:r>
              <a:rPr lang="en-US" sz="3200"/>
              <a:t> là đơn vị đo độ dài hay đo khối lượng?</a:t>
            </a:r>
          </a:p>
        </p:txBody>
      </p:sp>
      <p:sp>
        <p:nvSpPr>
          <p:cNvPr id="111627" name="Text Box 11"/>
          <p:cNvSpPr txBox="1">
            <a:spLocks noChangeArrowheads="1"/>
          </p:cNvSpPr>
          <p:nvPr/>
        </p:nvSpPr>
        <p:spPr bwMode="auto">
          <a:xfrm>
            <a:off x="1219200" y="4876800"/>
            <a:ext cx="457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Đo độ dài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11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1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116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 nodeType="clickPar">
                      <p:stCondLst>
                        <p:cond delay="0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618"/>
                  </p:tgtEl>
                </p:cond>
              </p:nextCondLst>
            </p:seq>
          </p:childTnLst>
        </p:cTn>
      </p:par>
    </p:tnLst>
    <p:bldLst>
      <p:bldP spid="111619" grpId="0" animBg="1"/>
      <p:bldP spid="111621" grpId="0" animBg="1"/>
      <p:bldP spid="111622" grpId="0" animBg="1"/>
      <p:bldP spid="111623" grpId="0" animBg="1"/>
      <p:bldP spid="111624" grpId="0" animBg="1"/>
      <p:bldP spid="111625" grpId="0" animBg="1"/>
      <p:bldP spid="111626" grpId="0"/>
      <p:bldP spid="11162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AutoShape 2"/>
          <p:cNvSpPr>
            <a:spLocks noChangeArrowheads="1"/>
          </p:cNvSpPr>
          <p:nvPr/>
        </p:nvSpPr>
        <p:spPr bwMode="auto">
          <a:xfrm>
            <a:off x="6172200" y="6096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43" name="AutoShape 3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0:1</a:t>
            </a:r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0:0</a:t>
            </a:r>
          </a:p>
        </p:txBody>
      </p:sp>
      <p:sp>
        <p:nvSpPr>
          <p:cNvPr id="112645" name="AutoShape 5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0:2</a:t>
            </a:r>
          </a:p>
        </p:txBody>
      </p:sp>
      <p:sp>
        <p:nvSpPr>
          <p:cNvPr id="112646" name="AutoShape 6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0:3</a:t>
            </a:r>
          </a:p>
        </p:txBody>
      </p:sp>
      <p:sp>
        <p:nvSpPr>
          <p:cNvPr id="112647" name="AutoShape 7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0:4</a:t>
            </a:r>
          </a:p>
        </p:txBody>
      </p:sp>
      <p:sp>
        <p:nvSpPr>
          <p:cNvPr id="112648" name="AutoShape 8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0:5</a:t>
            </a:r>
          </a:p>
        </p:txBody>
      </p:sp>
      <p:sp>
        <p:nvSpPr>
          <p:cNvPr id="112649" name="AutoShape 9"/>
          <p:cNvSpPr>
            <a:spLocks noChangeArrowheads="1"/>
          </p:cNvSpPr>
          <p:nvPr/>
        </p:nvSpPr>
        <p:spPr bwMode="auto">
          <a:xfrm>
            <a:off x="6248400" y="1524000"/>
            <a:ext cx="990600" cy="6858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0:6</a:t>
            </a:r>
          </a:p>
        </p:txBody>
      </p:sp>
      <p:sp>
        <p:nvSpPr>
          <p:cNvPr id="112650" name="Text Box 10"/>
          <p:cNvSpPr txBox="1">
            <a:spLocks noChangeArrowheads="1"/>
          </p:cNvSpPr>
          <p:nvPr/>
        </p:nvSpPr>
        <p:spPr bwMode="auto">
          <a:xfrm>
            <a:off x="1066800" y="2895600"/>
            <a:ext cx="58674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1 </a:t>
            </a:r>
            <a:r>
              <a:rPr lang="en-US" sz="3200">
                <a:solidFill>
                  <a:srgbClr val="FF0000"/>
                </a:solidFill>
              </a:rPr>
              <a:t>phân</a:t>
            </a:r>
            <a:r>
              <a:rPr lang="en-US" sz="3200"/>
              <a:t> tương ứng với đơn vị đo nào trong bảng đơn vị đo độ dài:</a:t>
            </a:r>
          </a:p>
        </p:txBody>
      </p:sp>
      <p:sp>
        <p:nvSpPr>
          <p:cNvPr id="112651" name="Text Box 11"/>
          <p:cNvSpPr txBox="1">
            <a:spLocks noChangeArrowheads="1"/>
          </p:cNvSpPr>
          <p:nvPr/>
        </p:nvSpPr>
        <p:spPr bwMode="auto">
          <a:xfrm>
            <a:off x="1066800" y="4876800"/>
            <a:ext cx="6477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1 cm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2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26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642"/>
                  </p:tgtEl>
                </p:cond>
              </p:nextCondLst>
            </p:seq>
          </p:childTnLst>
        </p:cTn>
      </p:par>
    </p:tnLst>
    <p:bldLst>
      <p:bldP spid="112643" grpId="0" animBg="1"/>
      <p:bldP spid="112645" grpId="0" animBg="1"/>
      <p:bldP spid="112646" grpId="0" animBg="1"/>
      <p:bldP spid="112647" grpId="0" animBg="1"/>
      <p:bldP spid="112648" grpId="0" animBg="1"/>
      <p:bldP spid="112649" grpId="0" animBg="1"/>
      <p:bldP spid="1126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2971800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2800" b="1">
              <a:solidFill>
                <a:srgbClr val="990000"/>
              </a:solidFill>
            </a:endParaRP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381000" y="2057400"/>
            <a:ext cx="77724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>
              <a:solidFill>
                <a:srgbClr val="0000CC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Viết các số </a:t>
            </a:r>
            <a:r>
              <a:rPr lang="vi-VN" sz="2400">
                <a:solidFill>
                  <a:srgbClr val="0000CC"/>
                </a:solidFill>
              </a:rPr>
              <a:t>đ</a:t>
            </a:r>
            <a:r>
              <a:rPr lang="en-US" sz="2400">
                <a:solidFill>
                  <a:srgbClr val="0000CC"/>
                </a:solidFill>
              </a:rPr>
              <a:t>o sau d</a:t>
            </a:r>
            <a:r>
              <a:rPr lang="vi-VN" sz="2400">
                <a:solidFill>
                  <a:srgbClr val="0000CC"/>
                </a:solidFill>
              </a:rPr>
              <a:t>ư</a:t>
            </a:r>
            <a:r>
              <a:rPr lang="en-US" sz="2400">
                <a:solidFill>
                  <a:srgbClr val="0000CC"/>
                </a:solidFill>
              </a:rPr>
              <a:t>ới dạng </a:t>
            </a:r>
            <a:r>
              <a:rPr lang="en-US" sz="2400" b="1">
                <a:solidFill>
                  <a:srgbClr val="0000CC"/>
                </a:solidFill>
              </a:rPr>
              <a:t>số thập phân</a:t>
            </a:r>
            <a:r>
              <a:rPr lang="en-US" sz="2400">
                <a:solidFill>
                  <a:srgbClr val="0000CC"/>
                </a:solidFill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a, Có </a:t>
            </a:r>
            <a:r>
              <a:rPr lang="vi-VN" sz="2400">
                <a:solidFill>
                  <a:srgbClr val="0000CC"/>
                </a:solidFill>
              </a:rPr>
              <a:t>đơ</a:t>
            </a:r>
            <a:r>
              <a:rPr lang="en-US" sz="2400">
                <a:solidFill>
                  <a:srgbClr val="0000CC"/>
                </a:solidFill>
              </a:rPr>
              <a:t>n vị </a:t>
            </a:r>
            <a:r>
              <a:rPr lang="vi-VN" sz="2400">
                <a:solidFill>
                  <a:srgbClr val="0000CC"/>
                </a:solidFill>
              </a:rPr>
              <a:t>đ</a:t>
            </a:r>
            <a:r>
              <a:rPr lang="en-US" sz="2400">
                <a:solidFill>
                  <a:srgbClr val="0000CC"/>
                </a:solidFill>
              </a:rPr>
              <a:t>o là </a:t>
            </a:r>
            <a:r>
              <a:rPr lang="en-US" sz="2400" b="1">
                <a:solidFill>
                  <a:srgbClr val="0000CC"/>
                </a:solidFill>
              </a:rPr>
              <a:t>ki-lô-mét: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            4km 382m 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            2km 79m   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            700m          </a:t>
            </a:r>
            <a:r>
              <a:rPr lang="en-US" sz="2400">
                <a:solidFill>
                  <a:srgbClr val="006600"/>
                </a:solidFill>
              </a:rPr>
              <a:t>  </a:t>
            </a:r>
            <a:endParaRPr lang="en-US" sz="2400">
              <a:solidFill>
                <a:srgbClr val="0000CC"/>
              </a:solidFill>
            </a:endParaRPr>
          </a:p>
          <a:p>
            <a:pPr>
              <a:spcBef>
                <a:spcPct val="50000"/>
              </a:spcBef>
            </a:pPr>
            <a:endParaRPr lang="en-US" sz="2400">
              <a:solidFill>
                <a:srgbClr val="0000CC"/>
              </a:solidFill>
            </a:endParaRPr>
          </a:p>
        </p:txBody>
      </p:sp>
      <p:pic>
        <p:nvPicPr>
          <p:cNvPr id="3076" name="Picture 7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620000" y="5257800"/>
            <a:ext cx="1524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8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76400" cy="159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Text Box 11"/>
          <p:cNvSpPr txBox="1">
            <a:spLocks noChangeArrowheads="1"/>
          </p:cNvSpPr>
          <p:nvPr/>
        </p:nvSpPr>
        <p:spPr bwMode="auto">
          <a:xfrm>
            <a:off x="914400" y="1447800"/>
            <a:ext cx="7086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</a:rPr>
              <a:t>Ôn tập về </a:t>
            </a:r>
            <a:r>
              <a:rPr lang="vi-VN" sz="2800">
                <a:solidFill>
                  <a:srgbClr val="0000CC"/>
                </a:solidFill>
              </a:rPr>
              <a:t>đ</a:t>
            </a:r>
            <a:r>
              <a:rPr lang="en-US" sz="2800">
                <a:solidFill>
                  <a:srgbClr val="0000CC"/>
                </a:solidFill>
              </a:rPr>
              <a:t>o </a:t>
            </a:r>
            <a:r>
              <a:rPr lang="vi-VN" sz="2800">
                <a:solidFill>
                  <a:srgbClr val="0000CC"/>
                </a:solidFill>
              </a:rPr>
              <a:t>đ</a:t>
            </a:r>
            <a:r>
              <a:rPr lang="en-US" sz="2800">
                <a:solidFill>
                  <a:srgbClr val="0000CC"/>
                </a:solidFill>
              </a:rPr>
              <a:t>ộ dài và </a:t>
            </a:r>
            <a:r>
              <a:rPr lang="vi-VN" sz="2800">
                <a:solidFill>
                  <a:srgbClr val="0000CC"/>
                </a:solidFill>
              </a:rPr>
              <a:t>đ</a:t>
            </a:r>
            <a:r>
              <a:rPr lang="en-US" sz="2800">
                <a:solidFill>
                  <a:srgbClr val="0000CC"/>
                </a:solidFill>
              </a:rPr>
              <a:t>o khối l</a:t>
            </a:r>
            <a:r>
              <a:rPr lang="vi-VN" sz="2800">
                <a:solidFill>
                  <a:srgbClr val="0000CC"/>
                </a:solidFill>
              </a:rPr>
              <a:t>ư</a:t>
            </a:r>
            <a:r>
              <a:rPr lang="en-US" sz="2800">
                <a:solidFill>
                  <a:srgbClr val="0000CC"/>
                </a:solidFill>
              </a:rPr>
              <a:t>ợng</a:t>
            </a:r>
            <a:r>
              <a:rPr lang="en-US" sz="1600"/>
              <a:t> </a:t>
            </a:r>
            <a:r>
              <a:rPr lang="en-US">
                <a:solidFill>
                  <a:srgbClr val="0000CC"/>
                </a:solidFill>
              </a:rPr>
              <a:t>( tiếp)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7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76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609600" y="29718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2800" b="1">
              <a:solidFill>
                <a:srgbClr val="990000"/>
              </a:solidFill>
            </a:endParaRPr>
          </a:p>
        </p:txBody>
      </p:sp>
      <p:sp>
        <p:nvSpPr>
          <p:cNvPr id="79876" name="Rectangle 4"/>
          <p:cNvSpPr>
            <a:spLocks noChangeArrowheads="1"/>
          </p:cNvSpPr>
          <p:nvPr/>
        </p:nvSpPr>
        <p:spPr bwMode="auto">
          <a:xfrm>
            <a:off x="152400" y="2438400"/>
            <a:ext cx="89916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Viết các số </a:t>
            </a:r>
            <a:r>
              <a:rPr lang="vi-VN" sz="2400">
                <a:solidFill>
                  <a:srgbClr val="0000CC"/>
                </a:solidFill>
              </a:rPr>
              <a:t>đ</a:t>
            </a:r>
            <a:r>
              <a:rPr lang="en-US" sz="2400">
                <a:solidFill>
                  <a:srgbClr val="0000CC"/>
                </a:solidFill>
              </a:rPr>
              <a:t>o sau d</a:t>
            </a:r>
            <a:r>
              <a:rPr lang="vi-VN" sz="2400">
                <a:solidFill>
                  <a:srgbClr val="0000CC"/>
                </a:solidFill>
              </a:rPr>
              <a:t>ư</a:t>
            </a:r>
            <a:r>
              <a:rPr lang="en-US" sz="2400">
                <a:solidFill>
                  <a:srgbClr val="0000CC"/>
                </a:solidFill>
              </a:rPr>
              <a:t>ới dạng </a:t>
            </a:r>
            <a:r>
              <a:rPr lang="en-US" sz="2400" b="1">
                <a:solidFill>
                  <a:srgbClr val="0000CC"/>
                </a:solidFill>
              </a:rPr>
              <a:t>số thập phân</a:t>
            </a:r>
            <a:r>
              <a:rPr lang="en-US" sz="2400">
                <a:solidFill>
                  <a:srgbClr val="0000CC"/>
                </a:solidFill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a, Có </a:t>
            </a:r>
            <a:r>
              <a:rPr lang="vi-VN" sz="2400">
                <a:solidFill>
                  <a:srgbClr val="0000CC"/>
                </a:solidFill>
              </a:rPr>
              <a:t>đơ</a:t>
            </a:r>
            <a:r>
              <a:rPr lang="en-US" sz="2400">
                <a:solidFill>
                  <a:srgbClr val="0000CC"/>
                </a:solidFill>
              </a:rPr>
              <a:t>n vị </a:t>
            </a:r>
            <a:r>
              <a:rPr lang="vi-VN" sz="2400">
                <a:solidFill>
                  <a:srgbClr val="0000CC"/>
                </a:solidFill>
              </a:rPr>
              <a:t>đ</a:t>
            </a:r>
            <a:r>
              <a:rPr lang="en-US" sz="2400">
                <a:solidFill>
                  <a:srgbClr val="0000CC"/>
                </a:solidFill>
              </a:rPr>
              <a:t>o là </a:t>
            </a:r>
            <a:r>
              <a:rPr lang="en-US" sz="2400" b="1">
                <a:solidFill>
                  <a:srgbClr val="0000CC"/>
                </a:solidFill>
              </a:rPr>
              <a:t>ki-lô-mét</a:t>
            </a:r>
            <a:r>
              <a:rPr lang="en-US" sz="2400">
                <a:solidFill>
                  <a:srgbClr val="0000CC"/>
                </a:solidFill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     4 km 382 m =  ...          km        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     2 km 79 m   =  ...          km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      700 m          =  ...         km</a:t>
            </a:r>
          </a:p>
        </p:txBody>
      </p:sp>
      <p:pic>
        <p:nvPicPr>
          <p:cNvPr id="4100" name="Picture 5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76400" cy="159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6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620000" y="5257800"/>
            <a:ext cx="1524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879" name="Text Box 7"/>
          <p:cNvSpPr txBox="1">
            <a:spLocks noChangeArrowheads="1"/>
          </p:cNvSpPr>
          <p:nvPr/>
        </p:nvSpPr>
        <p:spPr bwMode="auto">
          <a:xfrm rot="10800000" flipV="1">
            <a:off x="2514600" y="3505200"/>
            <a:ext cx="1447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 4,382</a:t>
            </a:r>
          </a:p>
        </p:txBody>
      </p:sp>
      <p:sp>
        <p:nvSpPr>
          <p:cNvPr id="79880" name="Text Box 8"/>
          <p:cNvSpPr txBox="1">
            <a:spLocks noChangeArrowheads="1"/>
          </p:cNvSpPr>
          <p:nvPr/>
        </p:nvSpPr>
        <p:spPr bwMode="auto">
          <a:xfrm>
            <a:off x="2590800" y="4038600"/>
            <a:ext cx="129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2,079</a:t>
            </a:r>
          </a:p>
        </p:txBody>
      </p:sp>
      <p:sp>
        <p:nvSpPr>
          <p:cNvPr id="79881" name="Text Box 9"/>
          <p:cNvSpPr txBox="1">
            <a:spLocks noChangeArrowheads="1"/>
          </p:cNvSpPr>
          <p:nvPr/>
        </p:nvSpPr>
        <p:spPr bwMode="auto">
          <a:xfrm>
            <a:off x="2743200" y="4572000"/>
            <a:ext cx="68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0,7</a:t>
            </a:r>
          </a:p>
        </p:txBody>
      </p:sp>
      <p:sp>
        <p:nvSpPr>
          <p:cNvPr id="4105" name="Text Box 10"/>
          <p:cNvSpPr txBox="1">
            <a:spLocks noChangeArrowheads="1"/>
          </p:cNvSpPr>
          <p:nvPr/>
        </p:nvSpPr>
        <p:spPr bwMode="auto">
          <a:xfrm>
            <a:off x="1219200" y="1371600"/>
            <a:ext cx="7543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</a:rPr>
              <a:t>Ôn tập về </a:t>
            </a:r>
            <a:r>
              <a:rPr lang="vi-VN" sz="2800">
                <a:solidFill>
                  <a:srgbClr val="0000CC"/>
                </a:solidFill>
              </a:rPr>
              <a:t>đ</a:t>
            </a:r>
            <a:r>
              <a:rPr lang="en-US" sz="2800">
                <a:solidFill>
                  <a:srgbClr val="0000CC"/>
                </a:solidFill>
              </a:rPr>
              <a:t>o </a:t>
            </a:r>
            <a:r>
              <a:rPr lang="vi-VN" sz="2800">
                <a:solidFill>
                  <a:srgbClr val="0000CC"/>
                </a:solidFill>
              </a:rPr>
              <a:t>đ</a:t>
            </a:r>
            <a:r>
              <a:rPr lang="en-US" sz="2800">
                <a:solidFill>
                  <a:srgbClr val="0000CC"/>
                </a:solidFill>
              </a:rPr>
              <a:t>ộ dài và </a:t>
            </a:r>
            <a:r>
              <a:rPr lang="vi-VN" sz="2800">
                <a:solidFill>
                  <a:srgbClr val="0000CC"/>
                </a:solidFill>
              </a:rPr>
              <a:t>đ</a:t>
            </a:r>
            <a:r>
              <a:rPr lang="en-US" sz="2800">
                <a:solidFill>
                  <a:srgbClr val="0000CC"/>
                </a:solidFill>
              </a:rPr>
              <a:t>o khối l</a:t>
            </a:r>
            <a:r>
              <a:rPr lang="vi-VN" sz="2800">
                <a:solidFill>
                  <a:srgbClr val="0000CC"/>
                </a:solidFill>
              </a:rPr>
              <a:t>ư</a:t>
            </a:r>
            <a:r>
              <a:rPr lang="en-US" sz="2800">
                <a:solidFill>
                  <a:srgbClr val="0000CC"/>
                </a:solidFill>
              </a:rPr>
              <a:t>ợng</a:t>
            </a:r>
            <a:r>
              <a:rPr lang="en-US" sz="1600">
                <a:solidFill>
                  <a:srgbClr val="0000CC"/>
                </a:solidFill>
              </a:rPr>
              <a:t> </a:t>
            </a:r>
            <a:r>
              <a:rPr lang="en-US">
                <a:solidFill>
                  <a:srgbClr val="0000CC"/>
                </a:solidFill>
              </a:rPr>
              <a:t>( Tiếp)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9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798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798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798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798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798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798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798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798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609600" y="29718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2800" b="1">
              <a:solidFill>
                <a:srgbClr val="990000"/>
              </a:solidFill>
            </a:endParaRPr>
          </a:p>
        </p:txBody>
      </p:sp>
      <p:sp>
        <p:nvSpPr>
          <p:cNvPr id="5123" name="Rectangle 6"/>
          <p:cNvSpPr>
            <a:spLocks noChangeArrowheads="1"/>
          </p:cNvSpPr>
          <p:nvPr/>
        </p:nvSpPr>
        <p:spPr bwMode="auto">
          <a:xfrm>
            <a:off x="0" y="2057400"/>
            <a:ext cx="91440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Viết các số </a:t>
            </a:r>
            <a:r>
              <a:rPr lang="vi-VN" sz="2400">
                <a:solidFill>
                  <a:srgbClr val="0000CC"/>
                </a:solidFill>
              </a:rPr>
              <a:t>đ</a:t>
            </a:r>
            <a:r>
              <a:rPr lang="en-US" sz="2400">
                <a:solidFill>
                  <a:srgbClr val="0000CC"/>
                </a:solidFill>
              </a:rPr>
              <a:t>o sau d</a:t>
            </a:r>
            <a:r>
              <a:rPr lang="vi-VN" sz="2400">
                <a:solidFill>
                  <a:srgbClr val="0000CC"/>
                </a:solidFill>
              </a:rPr>
              <a:t>ư</a:t>
            </a:r>
            <a:r>
              <a:rPr lang="en-US" sz="2400">
                <a:solidFill>
                  <a:srgbClr val="0000CC"/>
                </a:solidFill>
              </a:rPr>
              <a:t>ới dạng </a:t>
            </a:r>
            <a:r>
              <a:rPr lang="en-US" sz="2400" b="1">
                <a:solidFill>
                  <a:srgbClr val="0000CC"/>
                </a:solidFill>
              </a:rPr>
              <a:t>số thập phân: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b, Có </a:t>
            </a:r>
            <a:r>
              <a:rPr lang="vi-VN" sz="2400">
                <a:solidFill>
                  <a:srgbClr val="0000CC"/>
                </a:solidFill>
              </a:rPr>
              <a:t>đơ</a:t>
            </a:r>
            <a:r>
              <a:rPr lang="en-US" sz="2400">
                <a:solidFill>
                  <a:srgbClr val="0000CC"/>
                </a:solidFill>
              </a:rPr>
              <a:t>n vị </a:t>
            </a:r>
            <a:r>
              <a:rPr lang="vi-VN" sz="2400">
                <a:solidFill>
                  <a:srgbClr val="0000CC"/>
                </a:solidFill>
              </a:rPr>
              <a:t>đ</a:t>
            </a:r>
            <a:r>
              <a:rPr lang="en-US" sz="2400">
                <a:solidFill>
                  <a:srgbClr val="0000CC"/>
                </a:solidFill>
              </a:rPr>
              <a:t>o là</a:t>
            </a:r>
            <a:r>
              <a:rPr lang="en-US" sz="2400" b="1">
                <a:solidFill>
                  <a:srgbClr val="0000CC"/>
                </a:solidFill>
              </a:rPr>
              <a:t> mét: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   7m 4 dm    = ... 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   5m 9 cm    = </a:t>
            </a:r>
            <a:r>
              <a:rPr lang="en-US" sz="2400">
                <a:solidFill>
                  <a:srgbClr val="3333CC"/>
                </a:solidFill>
              </a:rPr>
              <a:t>...</a:t>
            </a:r>
            <a:r>
              <a:rPr lang="en-US" sz="2400">
                <a:solidFill>
                  <a:srgbClr val="006600"/>
                </a:solidFill>
              </a:rPr>
              <a:t> </a:t>
            </a:r>
            <a:endParaRPr lang="en-US" sz="2400">
              <a:solidFill>
                <a:srgbClr val="3333CC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   5m 75 mm = </a:t>
            </a:r>
            <a:r>
              <a:rPr lang="en-US" sz="2400">
                <a:solidFill>
                  <a:srgbClr val="3333CC"/>
                </a:solidFill>
              </a:rPr>
              <a:t>... </a:t>
            </a:r>
            <a:endParaRPr lang="en-US" sz="2400">
              <a:solidFill>
                <a:srgbClr val="0000CC"/>
              </a:solidFill>
            </a:endParaRPr>
          </a:p>
        </p:txBody>
      </p:sp>
      <p:pic>
        <p:nvPicPr>
          <p:cNvPr id="5124" name="Picture 9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76400" cy="159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10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620000" y="5257800"/>
            <a:ext cx="1524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6" name="Text Box 11"/>
          <p:cNvSpPr txBox="1">
            <a:spLocks noChangeArrowheads="1"/>
          </p:cNvSpPr>
          <p:nvPr/>
        </p:nvSpPr>
        <p:spPr bwMode="auto">
          <a:xfrm>
            <a:off x="1219200" y="1219200"/>
            <a:ext cx="7239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</a:rPr>
              <a:t>Ôn tập về </a:t>
            </a:r>
            <a:r>
              <a:rPr lang="vi-VN" sz="2800">
                <a:solidFill>
                  <a:srgbClr val="0000CC"/>
                </a:solidFill>
              </a:rPr>
              <a:t>đ</a:t>
            </a:r>
            <a:r>
              <a:rPr lang="en-US" sz="2800">
                <a:solidFill>
                  <a:srgbClr val="0000CC"/>
                </a:solidFill>
              </a:rPr>
              <a:t>o </a:t>
            </a:r>
            <a:r>
              <a:rPr lang="vi-VN" sz="2800">
                <a:solidFill>
                  <a:srgbClr val="0000CC"/>
                </a:solidFill>
              </a:rPr>
              <a:t>đ</a:t>
            </a:r>
            <a:r>
              <a:rPr lang="en-US" sz="2800">
                <a:solidFill>
                  <a:srgbClr val="0000CC"/>
                </a:solidFill>
              </a:rPr>
              <a:t>ộ dài và </a:t>
            </a:r>
            <a:r>
              <a:rPr lang="vi-VN" sz="2800">
                <a:solidFill>
                  <a:srgbClr val="0000CC"/>
                </a:solidFill>
              </a:rPr>
              <a:t>đ</a:t>
            </a:r>
            <a:r>
              <a:rPr lang="en-US" sz="2800">
                <a:solidFill>
                  <a:srgbClr val="0000CC"/>
                </a:solidFill>
              </a:rPr>
              <a:t>o khối l</a:t>
            </a:r>
            <a:r>
              <a:rPr lang="vi-VN" sz="2800">
                <a:solidFill>
                  <a:srgbClr val="0000CC"/>
                </a:solidFill>
              </a:rPr>
              <a:t>ư</a:t>
            </a:r>
            <a:r>
              <a:rPr lang="en-US" sz="2800">
                <a:solidFill>
                  <a:srgbClr val="0000CC"/>
                </a:solidFill>
              </a:rPr>
              <a:t>ợng</a:t>
            </a:r>
            <a:r>
              <a:rPr lang="en-US" sz="1600"/>
              <a:t> </a:t>
            </a:r>
            <a:r>
              <a:rPr lang="en-US">
                <a:solidFill>
                  <a:srgbClr val="0000CC"/>
                </a:solidFill>
              </a:rPr>
              <a:t>(Tiếp)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609600" y="29718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2800" b="1">
              <a:solidFill>
                <a:srgbClr val="990000"/>
              </a:solidFill>
            </a:endParaRPr>
          </a:p>
        </p:txBody>
      </p:sp>
      <p:sp>
        <p:nvSpPr>
          <p:cNvPr id="6147" name="Rectangle 6"/>
          <p:cNvSpPr>
            <a:spLocks noChangeArrowheads="1"/>
          </p:cNvSpPr>
          <p:nvPr/>
        </p:nvSpPr>
        <p:spPr bwMode="auto">
          <a:xfrm>
            <a:off x="152400" y="2438400"/>
            <a:ext cx="8991600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Viết các số </a:t>
            </a:r>
            <a:r>
              <a:rPr lang="vi-VN" sz="2400">
                <a:solidFill>
                  <a:srgbClr val="0000CC"/>
                </a:solidFill>
              </a:rPr>
              <a:t>đ</a:t>
            </a:r>
            <a:r>
              <a:rPr lang="en-US" sz="2400">
                <a:solidFill>
                  <a:srgbClr val="0000CC"/>
                </a:solidFill>
              </a:rPr>
              <a:t>o sau d</a:t>
            </a:r>
            <a:r>
              <a:rPr lang="vi-VN" sz="2400">
                <a:solidFill>
                  <a:srgbClr val="0000CC"/>
                </a:solidFill>
              </a:rPr>
              <a:t>ư</a:t>
            </a:r>
            <a:r>
              <a:rPr lang="en-US" sz="2400">
                <a:solidFill>
                  <a:srgbClr val="0000CC"/>
                </a:solidFill>
              </a:rPr>
              <a:t>ới dạng </a:t>
            </a:r>
            <a:r>
              <a:rPr lang="en-US" sz="2400" b="1">
                <a:solidFill>
                  <a:srgbClr val="0000CC"/>
                </a:solidFill>
              </a:rPr>
              <a:t>số thập phân</a:t>
            </a:r>
            <a:r>
              <a:rPr lang="en-US" sz="2400">
                <a:solidFill>
                  <a:srgbClr val="0000CC"/>
                </a:solidFill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b, Có </a:t>
            </a:r>
            <a:r>
              <a:rPr lang="vi-VN" sz="2400">
                <a:solidFill>
                  <a:srgbClr val="0000CC"/>
                </a:solidFill>
              </a:rPr>
              <a:t>đơ</a:t>
            </a:r>
            <a:r>
              <a:rPr lang="en-US" sz="2400">
                <a:solidFill>
                  <a:srgbClr val="0000CC"/>
                </a:solidFill>
              </a:rPr>
              <a:t>n vị </a:t>
            </a:r>
            <a:r>
              <a:rPr lang="vi-VN" sz="2400">
                <a:solidFill>
                  <a:srgbClr val="0000CC"/>
                </a:solidFill>
              </a:rPr>
              <a:t>đ</a:t>
            </a:r>
            <a:r>
              <a:rPr lang="en-US" sz="2400">
                <a:solidFill>
                  <a:srgbClr val="0000CC"/>
                </a:solidFill>
              </a:rPr>
              <a:t>o là </a:t>
            </a:r>
            <a:r>
              <a:rPr lang="en-US" sz="2400" b="1">
                <a:solidFill>
                  <a:srgbClr val="0000CC"/>
                </a:solidFill>
              </a:rPr>
              <a:t>mét</a:t>
            </a:r>
            <a:r>
              <a:rPr lang="en-US" sz="2400">
                <a:solidFill>
                  <a:srgbClr val="0000CC"/>
                </a:solidFill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    7m 4 dm      =  ...      m      	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    5m 9 cm      =  ...       m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    5m 75 mm  =  ...        m</a:t>
            </a:r>
          </a:p>
          <a:p>
            <a:pPr>
              <a:spcBef>
                <a:spcPct val="50000"/>
              </a:spcBef>
            </a:pPr>
            <a:endParaRPr lang="en-US" sz="2400">
              <a:solidFill>
                <a:srgbClr val="0000CC"/>
              </a:solidFill>
            </a:endParaRPr>
          </a:p>
        </p:txBody>
      </p:sp>
      <p:pic>
        <p:nvPicPr>
          <p:cNvPr id="6148" name="Picture 7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76400" cy="159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8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620000" y="5257800"/>
            <a:ext cx="1524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401" name="Text Box 9"/>
          <p:cNvSpPr txBox="1">
            <a:spLocks noChangeArrowheads="1"/>
          </p:cNvSpPr>
          <p:nvPr/>
        </p:nvSpPr>
        <p:spPr bwMode="auto">
          <a:xfrm>
            <a:off x="2362200" y="35052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 7,4  </a:t>
            </a:r>
          </a:p>
        </p:txBody>
      </p:sp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2438400" y="4033838"/>
            <a:ext cx="1295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5,09</a:t>
            </a:r>
          </a:p>
        </p:txBody>
      </p:sp>
      <p:sp>
        <p:nvSpPr>
          <p:cNvPr id="59403" name="Text Box 11"/>
          <p:cNvSpPr txBox="1">
            <a:spLocks noChangeArrowheads="1"/>
          </p:cNvSpPr>
          <p:nvPr/>
        </p:nvSpPr>
        <p:spPr bwMode="auto">
          <a:xfrm>
            <a:off x="2362200" y="45720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5,75</a:t>
            </a:r>
          </a:p>
        </p:txBody>
      </p:sp>
      <p:sp>
        <p:nvSpPr>
          <p:cNvPr id="6153" name="Text Box 12"/>
          <p:cNvSpPr txBox="1">
            <a:spLocks noChangeArrowheads="1"/>
          </p:cNvSpPr>
          <p:nvPr/>
        </p:nvSpPr>
        <p:spPr bwMode="auto">
          <a:xfrm>
            <a:off x="1295400" y="1447800"/>
            <a:ext cx="7086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</a:rPr>
              <a:t>ÔN tập về </a:t>
            </a:r>
            <a:r>
              <a:rPr lang="vi-VN" sz="2800">
                <a:solidFill>
                  <a:srgbClr val="0000CC"/>
                </a:solidFill>
              </a:rPr>
              <a:t>đ</a:t>
            </a:r>
            <a:r>
              <a:rPr lang="en-US" sz="2800">
                <a:solidFill>
                  <a:srgbClr val="0000CC"/>
                </a:solidFill>
              </a:rPr>
              <a:t>o </a:t>
            </a:r>
            <a:r>
              <a:rPr lang="vi-VN" sz="2800">
                <a:solidFill>
                  <a:srgbClr val="0000CC"/>
                </a:solidFill>
              </a:rPr>
              <a:t>đ</a:t>
            </a:r>
            <a:r>
              <a:rPr lang="en-US" sz="2800">
                <a:solidFill>
                  <a:srgbClr val="0000CC"/>
                </a:solidFill>
              </a:rPr>
              <a:t>ộ dài và </a:t>
            </a:r>
            <a:r>
              <a:rPr lang="vi-VN" sz="2800">
                <a:solidFill>
                  <a:srgbClr val="0000CC"/>
                </a:solidFill>
              </a:rPr>
              <a:t>đ</a:t>
            </a:r>
            <a:r>
              <a:rPr lang="en-US" sz="2800">
                <a:solidFill>
                  <a:srgbClr val="0000CC"/>
                </a:solidFill>
              </a:rPr>
              <a:t>o khối l</a:t>
            </a:r>
            <a:r>
              <a:rPr lang="vi-VN" sz="2800">
                <a:solidFill>
                  <a:srgbClr val="0000CC"/>
                </a:solidFill>
              </a:rPr>
              <a:t>ư</a:t>
            </a:r>
            <a:r>
              <a:rPr lang="en-US" sz="2800">
                <a:solidFill>
                  <a:srgbClr val="0000CC"/>
                </a:solidFill>
              </a:rPr>
              <a:t>ợng</a:t>
            </a:r>
            <a:r>
              <a:rPr lang="en-US" sz="1600"/>
              <a:t> </a:t>
            </a:r>
            <a:r>
              <a:rPr lang="en-US">
                <a:solidFill>
                  <a:srgbClr val="0000CC"/>
                </a:solidFill>
              </a:rPr>
              <a:t>(Tiếp)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94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9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9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0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ChangeArrowheads="1"/>
          </p:cNvSpPr>
          <p:nvPr/>
        </p:nvSpPr>
        <p:spPr bwMode="auto">
          <a:xfrm>
            <a:off x="609600" y="29718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2800" b="1">
              <a:solidFill>
                <a:srgbClr val="990000"/>
              </a:solidFill>
            </a:endParaRP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289560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>
              <a:solidFill>
                <a:srgbClr val="0000CC"/>
              </a:solidFill>
            </a:endParaRPr>
          </a:p>
        </p:txBody>
      </p:sp>
      <p:sp>
        <p:nvSpPr>
          <p:cNvPr id="7172" name="Rectangle 6"/>
          <p:cNvSpPr>
            <a:spLocks noChangeArrowheads="1"/>
          </p:cNvSpPr>
          <p:nvPr/>
        </p:nvSpPr>
        <p:spPr bwMode="auto">
          <a:xfrm>
            <a:off x="228600" y="2743200"/>
            <a:ext cx="792480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CC"/>
                </a:solidFill>
              </a:rPr>
              <a:t>Viết các số </a:t>
            </a:r>
            <a:r>
              <a:rPr lang="vi-VN" sz="2000">
                <a:solidFill>
                  <a:srgbClr val="0000CC"/>
                </a:solidFill>
              </a:rPr>
              <a:t>đ</a:t>
            </a:r>
            <a:r>
              <a:rPr lang="en-US" sz="2000">
                <a:solidFill>
                  <a:srgbClr val="0000CC"/>
                </a:solidFill>
              </a:rPr>
              <a:t>o sau d</a:t>
            </a:r>
            <a:r>
              <a:rPr lang="vi-VN" sz="2000">
                <a:solidFill>
                  <a:srgbClr val="0000CC"/>
                </a:solidFill>
              </a:rPr>
              <a:t>ư</a:t>
            </a:r>
            <a:r>
              <a:rPr lang="en-US" sz="2000">
                <a:solidFill>
                  <a:srgbClr val="0000CC"/>
                </a:solidFill>
              </a:rPr>
              <a:t>ới dạng </a:t>
            </a:r>
            <a:r>
              <a:rPr lang="en-US" sz="2000" b="1" u="sng">
                <a:solidFill>
                  <a:srgbClr val="0000CC"/>
                </a:solidFill>
              </a:rPr>
              <a:t>số thập phân:</a:t>
            </a:r>
          </a:p>
          <a:p>
            <a:endParaRPr lang="en-US" sz="2000" b="1" u="sng">
              <a:solidFill>
                <a:srgbClr val="0000CC"/>
              </a:solidFill>
            </a:endParaRPr>
          </a:p>
          <a:p>
            <a:r>
              <a:rPr lang="en-US" sz="2000">
                <a:solidFill>
                  <a:srgbClr val="0000CC"/>
                </a:solidFill>
              </a:rPr>
              <a:t> </a:t>
            </a:r>
            <a:r>
              <a:rPr lang="en-US" sz="2000" b="1">
                <a:solidFill>
                  <a:srgbClr val="0000CC"/>
                </a:solidFill>
              </a:rPr>
              <a:t>a, Có </a:t>
            </a:r>
            <a:r>
              <a:rPr lang="vi-VN" sz="2000" b="1">
                <a:solidFill>
                  <a:srgbClr val="0000CC"/>
                </a:solidFill>
              </a:rPr>
              <a:t>đơ</a:t>
            </a:r>
            <a:r>
              <a:rPr lang="en-US" sz="2000" b="1">
                <a:solidFill>
                  <a:srgbClr val="0000CC"/>
                </a:solidFill>
              </a:rPr>
              <a:t>n vị </a:t>
            </a:r>
            <a:r>
              <a:rPr lang="vi-VN" sz="2000" b="1">
                <a:solidFill>
                  <a:srgbClr val="0000CC"/>
                </a:solidFill>
              </a:rPr>
              <a:t>đ</a:t>
            </a:r>
            <a:r>
              <a:rPr lang="en-US" sz="2000" b="1">
                <a:solidFill>
                  <a:srgbClr val="0000CC"/>
                </a:solidFill>
              </a:rPr>
              <a:t>o là </a:t>
            </a:r>
            <a:r>
              <a:rPr lang="en-US" sz="2000" b="1" u="sng">
                <a:solidFill>
                  <a:srgbClr val="0000CC"/>
                </a:solidFill>
              </a:rPr>
              <a:t>ki-lô-mét</a:t>
            </a:r>
            <a:r>
              <a:rPr lang="en-US" sz="2000" b="1">
                <a:solidFill>
                  <a:srgbClr val="0000CC"/>
                </a:solidFill>
              </a:rPr>
              <a:t>:</a:t>
            </a:r>
          </a:p>
          <a:p>
            <a:r>
              <a:rPr lang="en-US" sz="2000" b="1">
                <a:solidFill>
                  <a:srgbClr val="0000CC"/>
                </a:solidFill>
              </a:rPr>
              <a:t>    4km 382m  = </a:t>
            </a:r>
            <a:r>
              <a:rPr lang="en-US" sz="2000" b="1">
                <a:solidFill>
                  <a:srgbClr val="FF0000"/>
                </a:solidFill>
              </a:rPr>
              <a:t>4,382</a:t>
            </a:r>
            <a:r>
              <a:rPr lang="en-US" sz="2000" b="1">
                <a:solidFill>
                  <a:srgbClr val="660033"/>
                </a:solidFill>
              </a:rPr>
              <a:t> </a:t>
            </a:r>
            <a:r>
              <a:rPr lang="en-US" sz="2000" b="1">
                <a:solidFill>
                  <a:srgbClr val="0000CC"/>
                </a:solidFill>
              </a:rPr>
              <a:t>km        </a:t>
            </a:r>
          </a:p>
          <a:p>
            <a:r>
              <a:rPr lang="en-US" sz="2000" b="1">
                <a:solidFill>
                  <a:srgbClr val="0000CC"/>
                </a:solidFill>
              </a:rPr>
              <a:t>    2km 79m    = </a:t>
            </a:r>
            <a:r>
              <a:rPr lang="en-US" sz="2000" b="1">
                <a:solidFill>
                  <a:srgbClr val="FF0000"/>
                </a:solidFill>
              </a:rPr>
              <a:t>2,079 </a:t>
            </a:r>
            <a:r>
              <a:rPr lang="en-US" sz="2000" b="1">
                <a:solidFill>
                  <a:srgbClr val="0000CC"/>
                </a:solidFill>
              </a:rPr>
              <a:t>km</a:t>
            </a:r>
          </a:p>
          <a:p>
            <a:r>
              <a:rPr lang="en-US" sz="2000" b="1">
                <a:solidFill>
                  <a:srgbClr val="0000CC"/>
                </a:solidFill>
              </a:rPr>
              <a:t>    700m          = </a:t>
            </a:r>
            <a:r>
              <a:rPr lang="en-US" sz="2000" b="1">
                <a:solidFill>
                  <a:srgbClr val="FF0000"/>
                </a:solidFill>
              </a:rPr>
              <a:t>0,7 </a:t>
            </a:r>
            <a:r>
              <a:rPr lang="en-US" sz="2000" b="1">
                <a:solidFill>
                  <a:srgbClr val="0000CC"/>
                </a:solidFill>
              </a:rPr>
              <a:t>km</a:t>
            </a:r>
          </a:p>
          <a:p>
            <a:pPr>
              <a:spcBef>
                <a:spcPct val="50000"/>
              </a:spcBef>
            </a:pPr>
            <a:endParaRPr lang="en-US" sz="2000" b="1">
              <a:solidFill>
                <a:srgbClr val="0000CC"/>
              </a:solidFill>
            </a:endParaRPr>
          </a:p>
        </p:txBody>
      </p:sp>
      <p:sp>
        <p:nvSpPr>
          <p:cNvPr id="7173" name="Rectangle 7"/>
          <p:cNvSpPr>
            <a:spLocks noChangeArrowheads="1"/>
          </p:cNvSpPr>
          <p:nvPr/>
        </p:nvSpPr>
        <p:spPr bwMode="auto">
          <a:xfrm>
            <a:off x="4953000" y="3429000"/>
            <a:ext cx="3733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00CC"/>
                </a:solidFill>
              </a:rPr>
              <a:t>b, Có </a:t>
            </a:r>
            <a:r>
              <a:rPr lang="vi-VN" sz="2000" b="1">
                <a:solidFill>
                  <a:srgbClr val="0000CC"/>
                </a:solidFill>
              </a:rPr>
              <a:t>đơ</a:t>
            </a:r>
            <a:r>
              <a:rPr lang="en-US" sz="2000" b="1">
                <a:solidFill>
                  <a:srgbClr val="0000CC"/>
                </a:solidFill>
              </a:rPr>
              <a:t>n vị </a:t>
            </a:r>
            <a:r>
              <a:rPr lang="vi-VN" sz="2000" b="1">
                <a:solidFill>
                  <a:srgbClr val="0000CC"/>
                </a:solidFill>
              </a:rPr>
              <a:t>đ</a:t>
            </a:r>
            <a:r>
              <a:rPr lang="en-US" sz="2000" b="1">
                <a:solidFill>
                  <a:srgbClr val="0000CC"/>
                </a:solidFill>
              </a:rPr>
              <a:t>o là </a:t>
            </a:r>
            <a:r>
              <a:rPr lang="en-US" sz="2000" b="1" u="sng">
                <a:solidFill>
                  <a:srgbClr val="0000CC"/>
                </a:solidFill>
              </a:rPr>
              <a:t>mét:</a:t>
            </a:r>
          </a:p>
          <a:p>
            <a:r>
              <a:rPr lang="en-US" sz="2000" b="1">
                <a:solidFill>
                  <a:srgbClr val="0000CC"/>
                </a:solidFill>
              </a:rPr>
              <a:t>    7m 4 dm    = </a:t>
            </a:r>
            <a:r>
              <a:rPr lang="en-US" sz="2000" b="1">
                <a:solidFill>
                  <a:srgbClr val="FF0000"/>
                </a:solidFill>
              </a:rPr>
              <a:t>7,4</a:t>
            </a:r>
            <a:r>
              <a:rPr lang="en-US" sz="2000" b="1">
                <a:solidFill>
                  <a:srgbClr val="0000CC"/>
                </a:solidFill>
              </a:rPr>
              <a:t> m        </a:t>
            </a:r>
          </a:p>
          <a:p>
            <a:r>
              <a:rPr lang="en-US" sz="2000" b="1">
                <a:solidFill>
                  <a:srgbClr val="0000CC"/>
                </a:solidFill>
              </a:rPr>
              <a:t>    5m 9 cm    = </a:t>
            </a:r>
            <a:r>
              <a:rPr lang="en-US" sz="2000" b="1">
                <a:solidFill>
                  <a:srgbClr val="FF0000"/>
                </a:solidFill>
              </a:rPr>
              <a:t>5,09</a:t>
            </a:r>
            <a:r>
              <a:rPr lang="en-US" sz="2000" b="1">
                <a:solidFill>
                  <a:srgbClr val="006600"/>
                </a:solidFill>
              </a:rPr>
              <a:t> </a:t>
            </a:r>
            <a:r>
              <a:rPr lang="en-US" sz="2000" b="1">
                <a:solidFill>
                  <a:srgbClr val="3333CC"/>
                </a:solidFill>
              </a:rPr>
              <a:t>m</a:t>
            </a:r>
          </a:p>
          <a:p>
            <a:r>
              <a:rPr lang="en-US" sz="2000" b="1">
                <a:solidFill>
                  <a:srgbClr val="0000CC"/>
                </a:solidFill>
              </a:rPr>
              <a:t>    5m 75 mm = </a:t>
            </a:r>
            <a:r>
              <a:rPr lang="en-US" sz="2000" b="1">
                <a:solidFill>
                  <a:srgbClr val="FF0000"/>
                </a:solidFill>
              </a:rPr>
              <a:t>5,075</a:t>
            </a:r>
            <a:r>
              <a:rPr lang="en-US" sz="2000" b="1">
                <a:solidFill>
                  <a:srgbClr val="3333CC"/>
                </a:solidFill>
              </a:rPr>
              <a:t> </a:t>
            </a:r>
            <a:r>
              <a:rPr lang="en-US" sz="2000" b="1">
                <a:solidFill>
                  <a:srgbClr val="0000CC"/>
                </a:solidFill>
              </a:rPr>
              <a:t>m</a:t>
            </a:r>
          </a:p>
        </p:txBody>
      </p:sp>
      <p:sp>
        <p:nvSpPr>
          <p:cNvPr id="7174" name="Rectangle 10"/>
          <p:cNvSpPr>
            <a:spLocks noChangeArrowheads="1"/>
          </p:cNvSpPr>
          <p:nvPr/>
        </p:nvSpPr>
        <p:spPr bwMode="auto">
          <a:xfrm>
            <a:off x="0" y="1752600"/>
            <a:ext cx="9982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800" b="1">
              <a:solidFill>
                <a:srgbClr val="0000CC"/>
              </a:solidFill>
            </a:endParaRPr>
          </a:p>
        </p:txBody>
      </p:sp>
      <p:pic>
        <p:nvPicPr>
          <p:cNvPr id="7175" name="Picture 11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76400" cy="159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6" name="Picture 12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620000" y="5257800"/>
            <a:ext cx="1524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7" name="Text Box 13"/>
          <p:cNvSpPr txBox="1">
            <a:spLocks noChangeArrowheads="1"/>
          </p:cNvSpPr>
          <p:nvPr/>
        </p:nvSpPr>
        <p:spPr bwMode="auto">
          <a:xfrm>
            <a:off x="1447800" y="1752600"/>
            <a:ext cx="7162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CC"/>
                </a:solidFill>
              </a:rPr>
              <a:t> </a:t>
            </a:r>
            <a:r>
              <a:rPr lang="en-US" sz="2800">
                <a:solidFill>
                  <a:srgbClr val="0000CC"/>
                </a:solidFill>
              </a:rPr>
              <a:t>Ôn tập về </a:t>
            </a:r>
            <a:r>
              <a:rPr lang="vi-VN" sz="2800">
                <a:solidFill>
                  <a:srgbClr val="0000CC"/>
                </a:solidFill>
              </a:rPr>
              <a:t>đ</a:t>
            </a:r>
            <a:r>
              <a:rPr lang="en-US" sz="2800">
                <a:solidFill>
                  <a:srgbClr val="0000CC"/>
                </a:solidFill>
              </a:rPr>
              <a:t>o </a:t>
            </a:r>
            <a:r>
              <a:rPr lang="vi-VN" sz="2800">
                <a:solidFill>
                  <a:srgbClr val="0000CC"/>
                </a:solidFill>
              </a:rPr>
              <a:t>đ</a:t>
            </a:r>
            <a:r>
              <a:rPr lang="en-US" sz="2800">
                <a:solidFill>
                  <a:srgbClr val="0000CC"/>
                </a:solidFill>
              </a:rPr>
              <a:t>ộ dài và </a:t>
            </a:r>
            <a:r>
              <a:rPr lang="vi-VN" sz="2800">
                <a:solidFill>
                  <a:srgbClr val="0000CC"/>
                </a:solidFill>
              </a:rPr>
              <a:t>đ</a:t>
            </a:r>
            <a:r>
              <a:rPr lang="en-US" sz="2800">
                <a:solidFill>
                  <a:srgbClr val="0000CC"/>
                </a:solidFill>
              </a:rPr>
              <a:t>o khối l</a:t>
            </a:r>
            <a:r>
              <a:rPr lang="vi-VN" sz="2800">
                <a:solidFill>
                  <a:srgbClr val="0000CC"/>
                </a:solidFill>
              </a:rPr>
              <a:t>ư</a:t>
            </a:r>
            <a:r>
              <a:rPr lang="en-US" sz="2800">
                <a:solidFill>
                  <a:srgbClr val="0000CC"/>
                </a:solidFill>
              </a:rPr>
              <a:t>ợng</a:t>
            </a:r>
            <a:r>
              <a:rPr lang="en-US" sz="1600"/>
              <a:t> </a:t>
            </a:r>
            <a:r>
              <a:rPr lang="en-US">
                <a:solidFill>
                  <a:srgbClr val="0000CC"/>
                </a:solidFill>
              </a:rPr>
              <a:t>(Tiếp)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ChangeArrowheads="1"/>
          </p:cNvSpPr>
          <p:nvPr/>
        </p:nvSpPr>
        <p:spPr bwMode="auto">
          <a:xfrm>
            <a:off x="609600" y="29718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2800" b="1">
              <a:solidFill>
                <a:srgbClr val="990000"/>
              </a:solidFill>
            </a:endParaRPr>
          </a:p>
        </p:txBody>
      </p:sp>
      <p:sp>
        <p:nvSpPr>
          <p:cNvPr id="8195" name="Rectangle 5"/>
          <p:cNvSpPr>
            <a:spLocks noChangeArrowheads="1"/>
          </p:cNvSpPr>
          <p:nvPr/>
        </p:nvSpPr>
        <p:spPr bwMode="auto">
          <a:xfrm>
            <a:off x="0" y="289560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>
              <a:solidFill>
                <a:srgbClr val="0000CC"/>
              </a:solidFill>
            </a:endParaRPr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914400" y="4343400"/>
            <a:ext cx="6172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>
              <a:solidFill>
                <a:srgbClr val="0000CC"/>
              </a:solidFill>
            </a:endParaRPr>
          </a:p>
        </p:txBody>
      </p:sp>
      <p:sp>
        <p:nvSpPr>
          <p:cNvPr id="74759" name="Rectangle 7"/>
          <p:cNvSpPr>
            <a:spLocks noChangeArrowheads="1"/>
          </p:cNvSpPr>
          <p:nvPr/>
        </p:nvSpPr>
        <p:spPr bwMode="auto">
          <a:xfrm>
            <a:off x="228600" y="2514600"/>
            <a:ext cx="8610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Viết các số </a:t>
            </a:r>
            <a:r>
              <a:rPr lang="vi-VN" sz="2400">
                <a:solidFill>
                  <a:srgbClr val="0000CC"/>
                </a:solidFill>
              </a:rPr>
              <a:t>đ</a:t>
            </a:r>
            <a:r>
              <a:rPr lang="en-US" sz="2400">
                <a:solidFill>
                  <a:srgbClr val="0000CC"/>
                </a:solidFill>
              </a:rPr>
              <a:t>o sau d</a:t>
            </a:r>
            <a:r>
              <a:rPr lang="vi-VN" sz="2400">
                <a:solidFill>
                  <a:srgbClr val="0000CC"/>
                </a:solidFill>
              </a:rPr>
              <a:t>ư</a:t>
            </a:r>
            <a:r>
              <a:rPr lang="en-US" sz="2400">
                <a:solidFill>
                  <a:srgbClr val="0000CC"/>
                </a:solidFill>
              </a:rPr>
              <a:t>ới dạng </a:t>
            </a:r>
            <a:r>
              <a:rPr lang="en-US" sz="2400" b="1" u="sng">
                <a:solidFill>
                  <a:srgbClr val="0000CC"/>
                </a:solidFill>
              </a:rPr>
              <a:t>số thập phân:</a:t>
            </a:r>
          </a:p>
          <a:p>
            <a:endParaRPr lang="en-US" sz="2400">
              <a:solidFill>
                <a:srgbClr val="0000CC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     </a:t>
            </a:r>
          </a:p>
        </p:txBody>
      </p:sp>
      <p:pic>
        <p:nvPicPr>
          <p:cNvPr id="8198" name="Picture 8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76400" cy="159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9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620000" y="5257800"/>
            <a:ext cx="1524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0" name="Text Box 10"/>
          <p:cNvSpPr txBox="1">
            <a:spLocks noChangeArrowheads="1"/>
          </p:cNvSpPr>
          <p:nvPr/>
        </p:nvSpPr>
        <p:spPr bwMode="auto">
          <a:xfrm>
            <a:off x="1066800" y="1828800"/>
            <a:ext cx="7086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</a:rPr>
              <a:t>Ôn tập về </a:t>
            </a:r>
            <a:r>
              <a:rPr lang="vi-VN" sz="2800">
                <a:solidFill>
                  <a:srgbClr val="0000CC"/>
                </a:solidFill>
              </a:rPr>
              <a:t>đ</a:t>
            </a:r>
            <a:r>
              <a:rPr lang="en-US" sz="2800">
                <a:solidFill>
                  <a:srgbClr val="0000CC"/>
                </a:solidFill>
              </a:rPr>
              <a:t>o </a:t>
            </a:r>
            <a:r>
              <a:rPr lang="vi-VN" sz="2800">
                <a:solidFill>
                  <a:srgbClr val="0000CC"/>
                </a:solidFill>
              </a:rPr>
              <a:t>đ</a:t>
            </a:r>
            <a:r>
              <a:rPr lang="en-US" sz="2800">
                <a:solidFill>
                  <a:srgbClr val="0000CC"/>
                </a:solidFill>
              </a:rPr>
              <a:t>ộ dài và </a:t>
            </a:r>
            <a:r>
              <a:rPr lang="vi-VN" sz="2800">
                <a:solidFill>
                  <a:srgbClr val="0000CC"/>
                </a:solidFill>
              </a:rPr>
              <a:t>đ</a:t>
            </a:r>
            <a:r>
              <a:rPr lang="en-US" sz="2800">
                <a:solidFill>
                  <a:srgbClr val="0000CC"/>
                </a:solidFill>
              </a:rPr>
              <a:t>o khối l</a:t>
            </a:r>
            <a:r>
              <a:rPr lang="vi-VN" sz="2800">
                <a:solidFill>
                  <a:srgbClr val="0000CC"/>
                </a:solidFill>
              </a:rPr>
              <a:t>ư</a:t>
            </a:r>
            <a:r>
              <a:rPr lang="en-US" sz="2800">
                <a:solidFill>
                  <a:srgbClr val="0000CC"/>
                </a:solidFill>
              </a:rPr>
              <a:t>ợng</a:t>
            </a:r>
            <a:r>
              <a:rPr lang="en-US" sz="1600"/>
              <a:t> </a:t>
            </a:r>
            <a:r>
              <a:rPr lang="en-US">
                <a:solidFill>
                  <a:srgbClr val="0000CC"/>
                </a:solidFill>
              </a:rPr>
              <a:t>(Tiếp)</a:t>
            </a:r>
          </a:p>
        </p:txBody>
      </p:sp>
      <p:sp>
        <p:nvSpPr>
          <p:cNvPr id="74763" name="Text Box 11"/>
          <p:cNvSpPr txBox="1">
            <a:spLocks noChangeArrowheads="1"/>
          </p:cNvSpPr>
          <p:nvPr/>
        </p:nvSpPr>
        <p:spPr bwMode="auto">
          <a:xfrm>
            <a:off x="762000" y="3352800"/>
            <a:ext cx="7162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</a:rPr>
              <a:t>Có </a:t>
            </a:r>
            <a:r>
              <a:rPr lang="vi-VN" sz="2800">
                <a:solidFill>
                  <a:srgbClr val="0000CC"/>
                </a:solidFill>
              </a:rPr>
              <a:t>đơ</a:t>
            </a:r>
            <a:r>
              <a:rPr lang="en-US" sz="2800">
                <a:solidFill>
                  <a:srgbClr val="0000CC"/>
                </a:solidFill>
              </a:rPr>
              <a:t>n vị </a:t>
            </a:r>
            <a:r>
              <a:rPr lang="vi-VN" sz="2800">
                <a:solidFill>
                  <a:srgbClr val="0000CC"/>
                </a:solidFill>
              </a:rPr>
              <a:t>đ</a:t>
            </a:r>
            <a:r>
              <a:rPr lang="en-US" sz="2800">
                <a:solidFill>
                  <a:srgbClr val="0000CC"/>
                </a:solidFill>
              </a:rPr>
              <a:t>o là </a:t>
            </a:r>
            <a:r>
              <a:rPr lang="en-US" sz="2800" b="1">
                <a:solidFill>
                  <a:srgbClr val="0000CC"/>
                </a:solidFill>
              </a:rPr>
              <a:t>ki-lô-gam</a:t>
            </a:r>
            <a:r>
              <a:rPr lang="en-US" sz="2800">
                <a:solidFill>
                  <a:srgbClr val="0000CC"/>
                </a:solidFill>
              </a:rPr>
              <a:t>?</a:t>
            </a:r>
          </a:p>
        </p:txBody>
      </p:sp>
      <p:sp>
        <p:nvSpPr>
          <p:cNvPr id="74764" name="Text Box 12"/>
          <p:cNvSpPr txBox="1">
            <a:spLocks noChangeArrowheads="1"/>
          </p:cNvSpPr>
          <p:nvPr/>
        </p:nvSpPr>
        <p:spPr bwMode="auto">
          <a:xfrm>
            <a:off x="838200" y="4495800"/>
            <a:ext cx="5410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</a:rPr>
              <a:t>Có </a:t>
            </a:r>
            <a:r>
              <a:rPr lang="vi-VN" sz="2800">
                <a:solidFill>
                  <a:srgbClr val="0000CC"/>
                </a:solidFill>
              </a:rPr>
              <a:t>đơ</a:t>
            </a:r>
            <a:r>
              <a:rPr lang="en-US" sz="2800">
                <a:solidFill>
                  <a:srgbClr val="0000CC"/>
                </a:solidFill>
              </a:rPr>
              <a:t>n vị </a:t>
            </a:r>
            <a:r>
              <a:rPr lang="vi-VN" sz="2800">
                <a:solidFill>
                  <a:srgbClr val="0000CC"/>
                </a:solidFill>
              </a:rPr>
              <a:t>đ</a:t>
            </a:r>
            <a:r>
              <a:rPr lang="en-US" sz="2800">
                <a:solidFill>
                  <a:srgbClr val="0000CC"/>
                </a:solidFill>
              </a:rPr>
              <a:t>o là </a:t>
            </a:r>
            <a:r>
              <a:rPr lang="en-US" sz="2800" b="1">
                <a:solidFill>
                  <a:srgbClr val="0000CC"/>
                </a:solidFill>
              </a:rPr>
              <a:t>tấn</a:t>
            </a:r>
            <a:r>
              <a:rPr lang="en-US" sz="2800">
                <a:solidFill>
                  <a:srgbClr val="0000CC"/>
                </a:solidFill>
              </a:rPr>
              <a:t>?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4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4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47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47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4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47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47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4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8" grpId="0"/>
      <p:bldP spid="74759" grpId="0"/>
      <p:bldP spid="74763" grpId="0"/>
      <p:bldP spid="7476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 Border 03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28600" y="0"/>
            <a:ext cx="9753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Rectangle 4"/>
          <p:cNvSpPr>
            <a:spLocks noChangeArrowheads="1"/>
          </p:cNvSpPr>
          <p:nvPr/>
        </p:nvSpPr>
        <p:spPr bwMode="auto">
          <a:xfrm>
            <a:off x="381000" y="3200400"/>
            <a:ext cx="8001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2400" b="1">
              <a:solidFill>
                <a:srgbClr val="006600"/>
              </a:solidFill>
            </a:endParaRPr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838200" y="3733800"/>
            <a:ext cx="3124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CC"/>
                </a:solidFill>
              </a:rPr>
              <a:t> </a:t>
            </a:r>
            <a:r>
              <a:rPr lang="en-US" sz="2400">
                <a:solidFill>
                  <a:srgbClr val="0000CC"/>
                </a:solidFill>
              </a:rPr>
              <a:t>0,5 m     = ...   cm</a:t>
            </a:r>
          </a:p>
          <a:p>
            <a:r>
              <a:rPr lang="en-US" sz="2400">
                <a:solidFill>
                  <a:srgbClr val="0000CC"/>
                </a:solidFill>
              </a:rPr>
              <a:t> 0,064kg = ...   g</a:t>
            </a:r>
          </a:p>
        </p:txBody>
      </p:sp>
      <p:sp>
        <p:nvSpPr>
          <p:cNvPr id="9221" name="Rectangle 6"/>
          <p:cNvSpPr>
            <a:spLocks noChangeArrowheads="1"/>
          </p:cNvSpPr>
          <p:nvPr/>
        </p:nvSpPr>
        <p:spPr bwMode="auto">
          <a:xfrm>
            <a:off x="381000" y="2819400"/>
            <a:ext cx="6248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*Viết số thích hợp vào chỗ chấm</a:t>
            </a:r>
          </a:p>
        </p:txBody>
      </p:sp>
      <p:sp>
        <p:nvSpPr>
          <p:cNvPr id="9222" name="Rectangle 7"/>
          <p:cNvSpPr>
            <a:spLocks noChangeArrowheads="1"/>
          </p:cNvSpPr>
          <p:nvPr/>
        </p:nvSpPr>
        <p:spPr bwMode="auto">
          <a:xfrm>
            <a:off x="228600" y="1905000"/>
            <a:ext cx="92964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</a:rPr>
              <a:t>      Ôn tập về </a:t>
            </a:r>
            <a:r>
              <a:rPr lang="vi-VN" sz="2800" b="1">
                <a:solidFill>
                  <a:srgbClr val="0000CC"/>
                </a:solidFill>
              </a:rPr>
              <a:t>đ</a:t>
            </a:r>
            <a:r>
              <a:rPr lang="en-US" sz="2800" b="1">
                <a:solidFill>
                  <a:srgbClr val="0000CC"/>
                </a:solidFill>
              </a:rPr>
              <a:t>o </a:t>
            </a:r>
            <a:r>
              <a:rPr lang="vi-VN" sz="2800" b="1">
                <a:solidFill>
                  <a:srgbClr val="0000CC"/>
                </a:solidFill>
              </a:rPr>
              <a:t>đ</a:t>
            </a:r>
            <a:r>
              <a:rPr lang="en-US" sz="2800" b="1">
                <a:solidFill>
                  <a:srgbClr val="0000CC"/>
                </a:solidFill>
              </a:rPr>
              <a:t>ộ dài và </a:t>
            </a:r>
            <a:r>
              <a:rPr lang="vi-VN" sz="2800" b="1">
                <a:solidFill>
                  <a:srgbClr val="0000CC"/>
                </a:solidFill>
              </a:rPr>
              <a:t>đ</a:t>
            </a:r>
            <a:r>
              <a:rPr lang="en-US" sz="2800" b="1">
                <a:solidFill>
                  <a:srgbClr val="0000CC"/>
                </a:solidFill>
              </a:rPr>
              <a:t>o khối l</a:t>
            </a:r>
            <a:r>
              <a:rPr lang="vi-VN" sz="2800" b="1">
                <a:solidFill>
                  <a:srgbClr val="0000CC"/>
                </a:solidFill>
              </a:rPr>
              <a:t>ư</a:t>
            </a:r>
            <a:r>
              <a:rPr lang="en-US" sz="2800" b="1">
                <a:solidFill>
                  <a:srgbClr val="0000CC"/>
                </a:solidFill>
              </a:rPr>
              <a:t>ợng</a:t>
            </a:r>
            <a:r>
              <a:rPr lang="en-US" sz="2800">
                <a:solidFill>
                  <a:srgbClr val="0000CC"/>
                </a:solidFill>
              </a:rPr>
              <a:t> (tiếp)</a:t>
            </a:r>
          </a:p>
          <a:p>
            <a:pPr>
              <a:spcBef>
                <a:spcPct val="50000"/>
              </a:spcBef>
            </a:pPr>
            <a:r>
              <a:rPr lang="en-US" sz="1600"/>
              <a:t>                             </a:t>
            </a:r>
          </a:p>
        </p:txBody>
      </p:sp>
      <p:sp>
        <p:nvSpPr>
          <p:cNvPr id="92168" name="Rectangle 8"/>
          <p:cNvSpPr>
            <a:spLocks noChangeArrowheads="1"/>
          </p:cNvSpPr>
          <p:nvPr/>
        </p:nvSpPr>
        <p:spPr bwMode="auto">
          <a:xfrm>
            <a:off x="4953000" y="3733800"/>
            <a:ext cx="3657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0000CC"/>
                </a:solidFill>
              </a:rPr>
              <a:t>53 cm    = </a:t>
            </a:r>
            <a:r>
              <a:rPr lang="en-US" sz="2400">
                <a:solidFill>
                  <a:srgbClr val="000099"/>
                </a:solidFill>
              </a:rPr>
              <a:t>…  </a:t>
            </a:r>
            <a:r>
              <a:rPr lang="en-US" sz="2400">
                <a:solidFill>
                  <a:srgbClr val="0000CC"/>
                </a:solidFill>
              </a:rPr>
              <a:t>     m</a:t>
            </a:r>
          </a:p>
          <a:p>
            <a:r>
              <a:rPr lang="en-US" sz="2400">
                <a:solidFill>
                  <a:srgbClr val="0000CC"/>
                </a:solidFill>
              </a:rPr>
              <a:t>657g      = …       kg</a:t>
            </a:r>
          </a:p>
        </p:txBody>
      </p:sp>
      <p:sp>
        <p:nvSpPr>
          <p:cNvPr id="92169" name="Text Box 9"/>
          <p:cNvSpPr txBox="1">
            <a:spLocks noChangeArrowheads="1"/>
          </p:cNvSpPr>
          <p:nvPr/>
        </p:nvSpPr>
        <p:spPr bwMode="auto">
          <a:xfrm>
            <a:off x="2286000" y="3657600"/>
            <a:ext cx="137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50 </a:t>
            </a:r>
          </a:p>
        </p:txBody>
      </p:sp>
      <p:sp>
        <p:nvSpPr>
          <p:cNvPr id="92170" name="Text Box 10"/>
          <p:cNvSpPr txBox="1">
            <a:spLocks noChangeArrowheads="1"/>
          </p:cNvSpPr>
          <p:nvPr/>
        </p:nvSpPr>
        <p:spPr bwMode="auto">
          <a:xfrm>
            <a:off x="2286000" y="4110038"/>
            <a:ext cx="838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64</a:t>
            </a:r>
          </a:p>
        </p:txBody>
      </p:sp>
      <p:sp>
        <p:nvSpPr>
          <p:cNvPr id="92171" name="Text Box 11"/>
          <p:cNvSpPr txBox="1">
            <a:spLocks noChangeArrowheads="1"/>
          </p:cNvSpPr>
          <p:nvPr/>
        </p:nvSpPr>
        <p:spPr bwMode="auto">
          <a:xfrm>
            <a:off x="6324600" y="3657600"/>
            <a:ext cx="91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0,53</a:t>
            </a:r>
          </a:p>
        </p:txBody>
      </p:sp>
      <p:sp>
        <p:nvSpPr>
          <p:cNvPr id="92172" name="Text Box 12"/>
          <p:cNvSpPr txBox="1">
            <a:spLocks noChangeArrowheads="1"/>
          </p:cNvSpPr>
          <p:nvPr/>
        </p:nvSpPr>
        <p:spPr bwMode="auto">
          <a:xfrm>
            <a:off x="6248400" y="4038600"/>
            <a:ext cx="1447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 0,657   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2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921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92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2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92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0" dur="2000"/>
                                        <p:tgtEl>
                                          <p:spTgt spid="92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7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AN Border 03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28600" y="-228600"/>
            <a:ext cx="9753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381000" y="3200400"/>
            <a:ext cx="8001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2800" b="1">
              <a:solidFill>
                <a:srgbClr val="006600"/>
              </a:solidFill>
            </a:endParaRPr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685800" y="4343400"/>
            <a:ext cx="3124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0000CC"/>
                </a:solidFill>
              </a:rPr>
              <a:t> </a:t>
            </a:r>
            <a:r>
              <a:rPr lang="en-US" sz="2800">
                <a:solidFill>
                  <a:srgbClr val="0000CC"/>
                </a:solidFill>
              </a:rPr>
              <a:t>0,075 km =… m</a:t>
            </a:r>
          </a:p>
          <a:p>
            <a:r>
              <a:rPr lang="en-US" sz="2800">
                <a:solidFill>
                  <a:srgbClr val="0000CC"/>
                </a:solidFill>
              </a:rPr>
              <a:t> 0,08  </a:t>
            </a:r>
            <a:r>
              <a:rPr lang="en-US" sz="3200">
                <a:solidFill>
                  <a:srgbClr val="0000CC"/>
                </a:solidFill>
              </a:rPr>
              <a:t>tấn</a:t>
            </a:r>
            <a:r>
              <a:rPr lang="en-US" sz="2800">
                <a:solidFill>
                  <a:srgbClr val="0000CC"/>
                </a:solidFill>
              </a:rPr>
              <a:t> = … kg</a:t>
            </a:r>
          </a:p>
        </p:txBody>
      </p:sp>
      <p:sp>
        <p:nvSpPr>
          <p:cNvPr id="10245" name="Rectangle 6"/>
          <p:cNvSpPr>
            <a:spLocks noChangeArrowheads="1"/>
          </p:cNvSpPr>
          <p:nvPr/>
        </p:nvSpPr>
        <p:spPr bwMode="auto">
          <a:xfrm>
            <a:off x="457200" y="3657600"/>
            <a:ext cx="7162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</a:rPr>
              <a:t>*Viết số thích hợp vào chỗ chấm</a:t>
            </a:r>
          </a:p>
        </p:txBody>
      </p:sp>
      <p:sp>
        <p:nvSpPr>
          <p:cNvPr id="10246" name="Rectangle 7"/>
          <p:cNvSpPr>
            <a:spLocks noChangeArrowheads="1"/>
          </p:cNvSpPr>
          <p:nvPr/>
        </p:nvSpPr>
        <p:spPr bwMode="auto">
          <a:xfrm>
            <a:off x="228600" y="1905000"/>
            <a:ext cx="9296400" cy="99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</a:rPr>
              <a:t>     Ôn tập về </a:t>
            </a:r>
            <a:r>
              <a:rPr lang="vi-VN" sz="3200" b="1">
                <a:solidFill>
                  <a:srgbClr val="0000CC"/>
                </a:solidFill>
              </a:rPr>
              <a:t>đ</a:t>
            </a:r>
            <a:r>
              <a:rPr lang="en-US" sz="3200" b="1">
                <a:solidFill>
                  <a:srgbClr val="0000CC"/>
                </a:solidFill>
              </a:rPr>
              <a:t>o </a:t>
            </a:r>
            <a:r>
              <a:rPr lang="vi-VN" sz="3200" b="1">
                <a:solidFill>
                  <a:srgbClr val="0000CC"/>
                </a:solidFill>
              </a:rPr>
              <a:t>đ</a:t>
            </a:r>
            <a:r>
              <a:rPr lang="en-US" sz="3200" b="1">
                <a:solidFill>
                  <a:srgbClr val="0000CC"/>
                </a:solidFill>
              </a:rPr>
              <a:t>ộ dài và </a:t>
            </a:r>
            <a:r>
              <a:rPr lang="vi-VN" sz="3200" b="1">
                <a:solidFill>
                  <a:srgbClr val="0000CC"/>
                </a:solidFill>
              </a:rPr>
              <a:t>đ</a:t>
            </a:r>
            <a:r>
              <a:rPr lang="en-US" sz="3200" b="1">
                <a:solidFill>
                  <a:srgbClr val="0000CC"/>
                </a:solidFill>
              </a:rPr>
              <a:t>o khối l</a:t>
            </a:r>
            <a:r>
              <a:rPr lang="vi-VN" sz="3200" b="1">
                <a:solidFill>
                  <a:srgbClr val="0000CC"/>
                </a:solidFill>
              </a:rPr>
              <a:t>ư</a:t>
            </a:r>
            <a:r>
              <a:rPr lang="en-US" sz="3200" b="1">
                <a:solidFill>
                  <a:srgbClr val="0000CC"/>
                </a:solidFill>
              </a:rPr>
              <a:t>ợng</a:t>
            </a:r>
            <a:r>
              <a:rPr lang="en-US" sz="3200">
                <a:solidFill>
                  <a:srgbClr val="0000CC"/>
                </a:solidFill>
              </a:rPr>
              <a:t> (tiếp)</a:t>
            </a:r>
          </a:p>
          <a:p>
            <a:pPr>
              <a:spcBef>
                <a:spcPct val="50000"/>
              </a:spcBef>
            </a:pPr>
            <a:r>
              <a:rPr lang="en-US"/>
              <a:t>                             </a:t>
            </a:r>
          </a:p>
        </p:txBody>
      </p:sp>
      <p:sp>
        <p:nvSpPr>
          <p:cNvPr id="10247" name="Rectangle 8"/>
          <p:cNvSpPr>
            <a:spLocks noChangeArrowheads="1"/>
          </p:cNvSpPr>
          <p:nvPr/>
        </p:nvSpPr>
        <p:spPr bwMode="auto">
          <a:xfrm>
            <a:off x="5105400" y="4419600"/>
            <a:ext cx="3276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00CC"/>
                </a:solidFill>
              </a:rPr>
              <a:t>3576 m    =…km</a:t>
            </a:r>
          </a:p>
          <a:p>
            <a:r>
              <a:rPr lang="en-US" sz="2800">
                <a:solidFill>
                  <a:srgbClr val="0000CC"/>
                </a:solidFill>
              </a:rPr>
              <a:t>5360kg    =</a:t>
            </a:r>
            <a:r>
              <a:rPr lang="en-US" sz="2800">
                <a:solidFill>
                  <a:schemeClr val="accent2"/>
                </a:solidFill>
              </a:rPr>
              <a:t>…</a:t>
            </a:r>
            <a:r>
              <a:rPr lang="en-US" sz="3200">
                <a:solidFill>
                  <a:srgbClr val="0000CC"/>
                </a:solidFill>
              </a:rPr>
              <a:t>tấn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2258</TotalTime>
  <Words>668</Words>
  <Application>Microsoft Office PowerPoint</Application>
  <PresentationFormat>On-screen Show (4:3)</PresentationFormat>
  <Paragraphs>141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Arial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Company>Tel : 0976919373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Long Thanh</dc:creator>
  <cp:lastModifiedBy>CSTeam</cp:lastModifiedBy>
  <cp:revision>87</cp:revision>
  <dcterms:created xsi:type="dcterms:W3CDTF">2009-04-05T11:59:56Z</dcterms:created>
  <dcterms:modified xsi:type="dcterms:W3CDTF">2016-06-30T03:36:34Z</dcterms:modified>
</cp:coreProperties>
</file>